
<file path=[Content_Types].xml><?xml version="1.0" encoding="utf-8"?>
<Types xmlns="http://schemas.openxmlformats.org/package/2006/content-types">
  <Default Extension="png" ContentType="image/png"/>
  <Default Extension="tmp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2"/>
  </p:notesMasterIdLst>
  <p:sldIdLst>
    <p:sldId id="256" r:id="rId6"/>
    <p:sldId id="257" r:id="rId7"/>
    <p:sldId id="288" r:id="rId8"/>
    <p:sldId id="258" r:id="rId9"/>
    <p:sldId id="259" r:id="rId10"/>
    <p:sldId id="290" r:id="rId11"/>
    <p:sldId id="292" r:id="rId12"/>
    <p:sldId id="293" r:id="rId13"/>
    <p:sldId id="260" r:id="rId14"/>
    <p:sldId id="261" r:id="rId15"/>
    <p:sldId id="263" r:id="rId16"/>
    <p:sldId id="264" r:id="rId17"/>
    <p:sldId id="289" r:id="rId18"/>
    <p:sldId id="296" r:id="rId19"/>
    <p:sldId id="262" r:id="rId20"/>
    <p:sldId id="291" r:id="rId21"/>
    <p:sldId id="267" r:id="rId22"/>
    <p:sldId id="268" r:id="rId23"/>
    <p:sldId id="294" r:id="rId24"/>
    <p:sldId id="265" r:id="rId25"/>
    <p:sldId id="287" r:id="rId26"/>
    <p:sldId id="266" r:id="rId27"/>
    <p:sldId id="269" r:id="rId28"/>
    <p:sldId id="270" r:id="rId29"/>
    <p:sldId id="271" r:id="rId30"/>
    <p:sldId id="272" r:id="rId31"/>
    <p:sldId id="273" r:id="rId32"/>
    <p:sldId id="274" r:id="rId33"/>
    <p:sldId id="275" r:id="rId34"/>
    <p:sldId id="303" r:id="rId35"/>
    <p:sldId id="276" r:id="rId36"/>
    <p:sldId id="277" r:id="rId37"/>
    <p:sldId id="300" r:id="rId38"/>
    <p:sldId id="299" r:id="rId39"/>
    <p:sldId id="297" r:id="rId40"/>
    <p:sldId id="304" r:id="rId41"/>
    <p:sldId id="298" r:id="rId42"/>
    <p:sldId id="281" r:id="rId43"/>
    <p:sldId id="301" r:id="rId44"/>
    <p:sldId id="282" r:id="rId45"/>
    <p:sldId id="302" r:id="rId46"/>
    <p:sldId id="283" r:id="rId47"/>
    <p:sldId id="284" r:id="rId48"/>
    <p:sldId id="295" r:id="rId49"/>
    <p:sldId id="285" r:id="rId50"/>
    <p:sldId id="286" r:id="rId5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85F56F-D89D-4493-BED8-65DB2476BB6B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513D29-39E9-4F5B-80F8-E21C60D13AE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267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513D29-39E9-4F5B-80F8-E21C60D13AE9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1385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6092" name="Rectangle 103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46093" name="Rectangle 103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4" name="Rectangle 103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5" name="Rectangle 10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1C1C1C"/>
                </a:solidFill>
              </a:rPr>
              <a:t>导论</a:t>
            </a:r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6" name="Rectangle 10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D229822-DB7B-472B-AB1F-06912E6D4BFE}" type="slidenum">
              <a:rPr lang="zh-CN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223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9D8E-965A-4A1E-BEA6-7DFB62F32B3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1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517A-15AE-4B7E-926B-880B95A6863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7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7381-D035-483A-A3BD-8D76C67DD08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298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1809B-B3D1-4C7E-855E-8338444FD23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5903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1F5B-E35E-4BB7-A068-63C12E40645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414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9A52-969B-4F9B-A072-692F8F0EEF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426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3762-2B14-4464-820E-891C4FF4D99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375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031A-2359-485D-9351-0B15A62D3CE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613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D86A-56C5-46C1-A076-BEBEB09D061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623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713A-37B9-4F6D-AB91-36B3A0D42EF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4560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6092" name="Rectangle 103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46093" name="Rectangle 103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4" name="Rectangle 103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5" name="Rectangle 10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1C1C1C"/>
                </a:solidFill>
              </a:rPr>
              <a:t>导论</a:t>
            </a:r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6" name="Rectangle 10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D229822-DB7B-472B-AB1F-06912E6D4BFE}" type="slidenum">
              <a:rPr lang="zh-CN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534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9D8E-965A-4A1E-BEA6-7DFB62F32B3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099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517A-15AE-4B7E-926B-880B95A6863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9213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7381-D035-483A-A3BD-8D76C67DD08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262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1809B-B3D1-4C7E-855E-8338444FD23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5774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1F5B-E35E-4BB7-A068-63C12E40645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3232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9A52-969B-4F9B-A072-692F8F0EEF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67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3762-2B14-4464-820E-891C4FF4D99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5475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031A-2359-485D-9351-0B15A62D3CE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77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D86A-56C5-46C1-A076-BEBEB09D061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1198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713A-37B9-4F6D-AB91-36B3A0D42EF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92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 smtClean="0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 smtClean="0">
                <a:solidFill>
                  <a:srgbClr val="1C1C1C"/>
                </a:solidFill>
              </a:rPr>
              <a:t>导论</a:t>
            </a:r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D229822-DB7B-472B-AB1F-06912E6D4BFE}" type="slidenum">
              <a:rPr lang="zh-CN" altLang="en-US" smtClean="0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826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79B9D8E-965A-4A1E-BEA6-7DFB62F32B30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267183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4D6517A-15AE-4B7E-926B-880B95A68633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燕尾形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燕尾形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792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407381-D035-483A-A3BD-8D76C67DD082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2903820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A1809B-B3D1-4C7E-855E-8338444FD237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254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2731F5B-E35E-4BB7-A068-63C12E40645D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785003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3339A52-969B-4F9B-A072-692F8F0EEF15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4640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DF3762-2B14-4464-820E-891C4FF4D999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66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 smtClean="0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764031A-2359-485D-9351-0B15A62D3CE3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燕尾形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7415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91AD86A-56C5-46C1-A076-BEBEB09D061D}" type="slidenum">
              <a:rPr lang="zh-CN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474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CN" altLang="en-US" smtClean="0"/>
              <a:t>单击此处编辑母版文本样式</a:t>
            </a:r>
          </a:p>
          <a:p>
            <a:pPr lvl="1" eaLnBrk="1" latinLnBrk="0" hangingPunct="1"/>
            <a:r>
              <a:rPr lang="zh-CN" altLang="en-US" smtClean="0"/>
              <a:t>第二级</a:t>
            </a:r>
          </a:p>
          <a:p>
            <a:pPr lvl="2" eaLnBrk="1" latinLnBrk="0" hangingPunct="1"/>
            <a:r>
              <a:rPr lang="zh-CN" altLang="en-US" smtClean="0"/>
              <a:t>第三级</a:t>
            </a:r>
          </a:p>
          <a:p>
            <a:pPr lvl="3" eaLnBrk="1" latinLnBrk="0" hangingPunct="1"/>
            <a:r>
              <a:rPr lang="zh-CN" altLang="en-US" smtClean="0"/>
              <a:t>第四级</a:t>
            </a:r>
          </a:p>
          <a:p>
            <a:pPr lvl="4" eaLnBrk="1" latinLnBrk="0" hangingPunct="1"/>
            <a:r>
              <a:rPr lang="zh-CN" altLang="en-US" smtClean="0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012AD-1B8B-4195-A524-96C530F531C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75213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26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1027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12" name="Rectangle 1028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1029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1030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10" name="Rectangle 1031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1032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1pPr>
                <a:lvl2pPr marL="742950" indent="-28575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2pPr>
                <a:lvl3pPr marL="11430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3pPr>
                <a:lvl4pPr marL="16002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4pPr>
                <a:lvl5pPr marL="2057400" indent="-228600"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ahoma" pitchFamily="34" charset="0"/>
                    <a:ea typeface="宋体" pitchFamily="2" charset="-122"/>
                  </a:defRPr>
                </a:lvl9pPr>
              </a:lstStyle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zh-CN" altLang="en-US" smtClean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1033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8" name="Rectangle 1034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  <p:sp>
          <p:nvSpPr>
            <p:cNvPr id="9" name="Rectangle 1035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ahoma" pitchFamily="34" charset="0"/>
                  <a:ea typeface="宋体" pitchFamily="2" charset="-122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zh-CN" altLang="en-US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6092" name="Rectangle 1036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46093" name="Rectangle 1037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4" name="Rectangle 1038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5" name="Rectangle 1039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zh-CN" altLang="en-US">
                <a:solidFill>
                  <a:srgbClr val="1C1C1C"/>
                </a:solidFill>
              </a:rPr>
              <a:t>导论</a:t>
            </a:r>
            <a:endParaRPr lang="en-US" altLang="zh-CN">
              <a:solidFill>
                <a:srgbClr val="1C1C1C"/>
              </a:solidFill>
            </a:endParaRPr>
          </a:p>
        </p:txBody>
      </p:sp>
      <p:sp>
        <p:nvSpPr>
          <p:cNvPr id="16" name="Rectangle 1040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AD229822-DB7B-472B-AB1F-06912E6D4BFE}" type="slidenum">
              <a:rPr lang="zh-CN" altLang="en-US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0238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B9D8E-965A-4A1E-BEA6-7DFB62F32B30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9898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6517A-15AE-4B7E-926B-880B95A6863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38580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407381-D035-483A-A3BD-8D76C67DD082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8228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/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/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/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/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8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9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A1809B-B3D1-4C7E-855E-8338444FD237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005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31F5B-E35E-4BB7-A068-63C12E40645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2102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3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9A52-969B-4F9B-A072-692F8F0EEF15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93123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/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F3762-2B14-4464-820E-891C4FF4D999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88604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/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>
            <a:extLst>
              <a:ext uri="{FF2B5EF4-FFF2-40B4-BE49-F238E27FC236}"/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7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4031A-2359-485D-9351-0B15A62D3CE3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1169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AD86A-56C5-46C1-A076-BEBEB09D061D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2910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/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/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5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6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3713A-37B9-4F6D-AB91-36B3A0D42EF8}" type="slidenum">
              <a:rPr lang="zh-CN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03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2020/2/27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06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5068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5069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012AD-1B8B-4195-A524-96C530F531C3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140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06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5068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5069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012AD-1B8B-4195-A524-96C530F531C3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CN" altLang="en-US" smtClean="0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CN" altLang="en-US" smtClean="0"/>
              <a:t>单击此处编辑母版文本样式</a:t>
            </a:r>
          </a:p>
          <a:p>
            <a:pPr lvl="1" eaLnBrk="1" latinLnBrk="0" hangingPunct="1"/>
            <a:r>
              <a:rPr kumimoji="0" lang="zh-CN" altLang="en-US" smtClean="0"/>
              <a:t>第二级</a:t>
            </a:r>
          </a:p>
          <a:p>
            <a:pPr lvl="2" eaLnBrk="1" latinLnBrk="0" hangingPunct="1"/>
            <a:r>
              <a:rPr kumimoji="0" lang="zh-CN" altLang="en-US" smtClean="0"/>
              <a:t>第三级</a:t>
            </a:r>
          </a:p>
          <a:p>
            <a:pPr lvl="3" eaLnBrk="1" latinLnBrk="0" hangingPunct="1"/>
            <a:r>
              <a:rPr kumimoji="0" lang="zh-CN" altLang="en-US" smtClean="0"/>
              <a:t>第四级</a:t>
            </a:r>
          </a:p>
          <a:p>
            <a:pPr lvl="4" eaLnBrk="1" latinLnBrk="0" hangingPunct="1"/>
            <a:r>
              <a:rPr kumimoji="0" lang="zh-CN" altLang="en-US" smtClean="0"/>
              <a:t>第五级</a:t>
            </a:r>
            <a:endParaRPr kumimoji="0" lang="en-US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mtClean="0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012AD-1B8B-4195-A524-96C530F531C3}" type="slidenum">
              <a:rPr lang="zh-CN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19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smtClean="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5067" name="Rectangle 11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5068" name="Rectangle 12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>
                <a:solidFill>
                  <a:srgbClr val="000000"/>
                </a:solidFill>
              </a:rPr>
              <a:t>导论</a:t>
            </a:r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45069" name="Rectangle 13">
            <a:extLst>
              <a:ext uri="{FF2B5EF4-FFF2-40B4-BE49-F238E27FC236}"/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39012AD-1B8B-4195-A524-96C530F531C3}" type="slidenum">
              <a:rPr lang="zh-CN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574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anose="020B060403050404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4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2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A1ABCD5-BEB3-410B-9B39-1276DF57EE9C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075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076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B2E332-E9AD-403E-9316-99B30637063A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17538"/>
            <a:ext cx="8715375" cy="1287462"/>
          </a:xfrm>
        </p:spPr>
        <p:txBody>
          <a:bodyPr lIns="92075" tIns="46038" rIns="92075" bIns="46038" anchor="ctr"/>
          <a:lstStyle/>
          <a:p>
            <a:pPr algn="ctr" eaLnBrk="1" hangingPunct="1"/>
            <a:r>
              <a:rPr lang="zh-CN" altLang="en-US" sz="6000" b="1" dirty="0" smtClean="0">
                <a:latin typeface="隶书" pitchFamily="49" charset="-122"/>
                <a:ea typeface="隶书" pitchFamily="49" charset="-122"/>
              </a:rPr>
              <a:t> 微 观 经 济 学</a:t>
            </a:r>
            <a:r>
              <a:rPr lang="en-US" altLang="zh-CN" dirty="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438400"/>
            <a:ext cx="8726488" cy="381000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660033"/>
                </a:solidFill>
                <a:latin typeface="华文楷体" pitchFamily="2" charset="-122"/>
                <a:ea typeface="华文楷体" pitchFamily="2" charset="-122"/>
              </a:rPr>
              <a:t>旅游管理专业本科生    学位课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b="1" dirty="0" smtClean="0">
              <a:solidFill>
                <a:srgbClr val="660033"/>
              </a:solidFill>
              <a:latin typeface="华文楷体" pitchFamily="2" charset="-122"/>
              <a:ea typeface="华文楷体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b="1" dirty="0" smtClean="0">
                <a:solidFill>
                  <a:schemeClr val="folHlink"/>
                </a:solidFill>
                <a:latin typeface="华文楷体" pitchFamily="2" charset="-122"/>
                <a:ea typeface="华文楷体" pitchFamily="2" charset="-122"/>
              </a:rPr>
              <a:t>46</a:t>
            </a:r>
            <a:r>
              <a:rPr lang="zh-CN" altLang="en-US" b="1" dirty="0" smtClean="0">
                <a:solidFill>
                  <a:schemeClr val="folHlink"/>
                </a:solidFill>
                <a:latin typeface="华文楷体" pitchFamily="2" charset="-122"/>
                <a:ea typeface="华文楷体" pitchFamily="2" charset="-122"/>
              </a:rPr>
              <a:t>学时</a:t>
            </a:r>
            <a:r>
              <a:rPr lang="zh-CN" altLang="en-US" dirty="0" smtClean="0"/>
              <a:t>                      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dirty="0" smtClean="0">
              <a:solidFill>
                <a:srgbClr val="000066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 smtClean="0">
                <a:solidFill>
                  <a:srgbClr val="000066"/>
                </a:solidFill>
                <a:latin typeface="华文隶书" pitchFamily="2" charset="-122"/>
                <a:ea typeface="华文隶书" pitchFamily="2" charset="-122"/>
              </a:rPr>
              <a:t>运城学院文化旅游系   董洁芳</a:t>
            </a:r>
            <a:endParaRPr lang="en-US" altLang="zh-CN" dirty="0" smtClean="0">
              <a:solidFill>
                <a:srgbClr val="000066"/>
              </a:solidFill>
              <a:latin typeface="华文隶书" pitchFamily="2" charset="-122"/>
              <a:ea typeface="华文隶书" pitchFamily="2" charset="-122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 smtClean="0">
                <a:latin typeface="宋体" pitchFamily="2" charset="-122"/>
              </a:rPr>
              <a:t>移动电话 ：</a:t>
            </a:r>
            <a:r>
              <a:rPr lang="en-US" altLang="zh-CN" sz="2800" b="1" dirty="0" smtClean="0">
                <a:latin typeface="宋体" pitchFamily="2" charset="-122"/>
              </a:rPr>
              <a:t>13834739219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2800" b="1" dirty="0" smtClean="0">
                <a:latin typeface="宋体" pitchFamily="2" charset="-122"/>
              </a:rPr>
              <a:t>电子信箱：</a:t>
            </a:r>
            <a:r>
              <a:rPr lang="en-US" altLang="zh-CN" sz="2800" b="1" dirty="0" smtClean="0">
                <a:latin typeface="Times New Roman" pitchFamily="18" charset="0"/>
              </a:rPr>
              <a:t>dongjiefang-2005@163.com</a:t>
            </a:r>
          </a:p>
        </p:txBody>
      </p:sp>
    </p:spTree>
    <p:extLst>
      <p:ext uri="{BB962C8B-B14F-4D97-AF65-F5344CB8AC3E}">
        <p14:creationId xmlns:p14="http://schemas.microsoft.com/office/powerpoint/2010/main" val="3171760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374CA8C-0A43-4FA8-ADE4-EFC08FE2961B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819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7ACC25A-4262-47B6-9B01-95444709239B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b="1" smtClean="0"/>
              <a:t>人类欲望与资源稀缺的矛盾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060575"/>
            <a:ext cx="7427912" cy="4114800"/>
          </a:xfrm>
        </p:spPr>
        <p:txBody>
          <a:bodyPr lIns="92075" tIns="46038" rIns="92075" bIns="46038"/>
          <a:lstStyle/>
          <a:p>
            <a:pPr algn="ctr" eaLnBrk="1" hangingPunct="1">
              <a:buFont typeface="Wingdings" pitchFamily="2" charset="2"/>
              <a:buNone/>
            </a:pPr>
            <a:r>
              <a:rPr lang="zh-CN" altLang="en-US" sz="2800" dirty="0" smtClean="0"/>
              <a:t>  </a:t>
            </a:r>
            <a:r>
              <a:rPr lang="zh-CN" altLang="en-US" sz="2800" b="1" dirty="0" smtClean="0"/>
              <a:t>终日奔波只为饥，  方才一饱便思衣。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2800" b="1" dirty="0" smtClean="0"/>
              <a:t>  衣食两般皆俱足，  又想娇容美貌妻。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2800" b="1" dirty="0" smtClean="0"/>
              <a:t>  取得美妻生下子，  恨无天地少根基。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2800" b="1" dirty="0" smtClean="0"/>
              <a:t>  买到田园多广阔，  出入无船少马骑。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2800" b="1" dirty="0" smtClean="0"/>
              <a:t>  槽头扣了骡和马，  叹无官职被人欺。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2800" b="1" dirty="0" smtClean="0"/>
              <a:t>  县丞主簿还嫌小，  又要朝中挂紫衣。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2800" b="1" dirty="0" smtClean="0"/>
              <a:t>   作了皇帝求仙术，  更想登天跨鹤飞。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zh-CN" altLang="en-US" sz="2800" b="1" dirty="0" smtClean="0"/>
              <a:t>   若要世人心里足，  除是南柯一梦西。</a:t>
            </a:r>
          </a:p>
        </p:txBody>
      </p:sp>
      <p:sp>
        <p:nvSpPr>
          <p:cNvPr id="8198" name="页脚占位符 4"/>
          <p:cNvSpPr txBox="1">
            <a:spLocks/>
          </p:cNvSpPr>
          <p:nvPr/>
        </p:nvSpPr>
        <p:spPr bwMode="auto">
          <a:xfrm>
            <a:off x="3276600" y="63627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sz="1400">
                <a:solidFill>
                  <a:srgbClr val="000000"/>
                </a:solidFill>
              </a:rPr>
              <a:t>导论</a:t>
            </a:r>
            <a:endParaRPr kumimoji="0" lang="en-US" altLang="zh-CN" sz="1400">
              <a:solidFill>
                <a:srgbClr val="000000"/>
              </a:solidFill>
            </a:endParaRPr>
          </a:p>
        </p:txBody>
      </p:sp>
      <p:sp>
        <p:nvSpPr>
          <p:cNvPr id="8199" name="TextBox 1"/>
          <p:cNvSpPr txBox="1">
            <a:spLocks noChangeArrowheads="1"/>
          </p:cNvSpPr>
          <p:nvPr/>
        </p:nvSpPr>
        <p:spPr bwMode="auto">
          <a:xfrm>
            <a:off x="7667625" y="2276475"/>
            <a:ext cx="1169988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  《</a:t>
            </a:r>
            <a:r>
              <a:rPr lang="zh-CN" altLang="en-US" b="1" dirty="0">
                <a:solidFill>
                  <a:srgbClr val="000000"/>
                </a:solidFill>
              </a:rPr>
              <a:t>十不足</a:t>
            </a:r>
            <a:r>
              <a:rPr lang="en-US" altLang="zh-CN" b="1" dirty="0">
                <a:solidFill>
                  <a:srgbClr val="000000"/>
                </a:solidFill>
              </a:rPr>
              <a:t>》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b="1" dirty="0">
                <a:solidFill>
                  <a:srgbClr val="000000"/>
                </a:solidFill>
              </a:rPr>
              <a:t>  [</a:t>
            </a:r>
            <a:r>
              <a:rPr lang="zh-CN" altLang="en-US" b="1" dirty="0">
                <a:solidFill>
                  <a:srgbClr val="000000"/>
                </a:solidFill>
              </a:rPr>
              <a:t>明</a:t>
            </a:r>
            <a:r>
              <a:rPr lang="en-US" altLang="zh-CN" b="1" dirty="0">
                <a:solidFill>
                  <a:srgbClr val="000000"/>
                </a:solidFill>
              </a:rPr>
              <a:t>]</a:t>
            </a:r>
            <a:r>
              <a:rPr lang="zh-CN" altLang="en-US" b="1" dirty="0">
                <a:solidFill>
                  <a:srgbClr val="000000"/>
                </a:solidFill>
              </a:rPr>
              <a:t>朱载育</a:t>
            </a:r>
          </a:p>
        </p:txBody>
      </p:sp>
    </p:spTree>
    <p:extLst>
      <p:ext uri="{BB962C8B-B14F-4D97-AF65-F5344CB8AC3E}">
        <p14:creationId xmlns:p14="http://schemas.microsoft.com/office/powerpoint/2010/main" val="418111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994A26C-D9BA-412A-84B5-644DD714FBDB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024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BEDED4F-D8FC-455F-9AC0-D08E774A3151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b="1" dirty="0" smtClean="0"/>
              <a:t> </a:t>
            </a:r>
            <a:r>
              <a:rPr lang="en-US" altLang="zh-CN" b="1" dirty="0" smtClean="0"/>
              <a:t>3</a:t>
            </a:r>
            <a:r>
              <a:rPr lang="zh-CN" altLang="en-US" b="1" dirty="0" smtClean="0"/>
              <a:t>、经济学定义 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86000"/>
            <a:ext cx="7772400" cy="4114800"/>
          </a:xfrm>
        </p:spPr>
        <p:txBody>
          <a:bodyPr lIns="92075" tIns="46038" rIns="92075" bIns="46038"/>
          <a:lstStyle/>
          <a:p>
            <a:pPr eaLnBrk="1" hangingPunct="1"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英国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经济学家莱昂内尔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</a:rPr>
              <a:t>·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罗宾斯</a:t>
            </a:r>
            <a:r>
              <a:rPr lang="en-US" altLang="zh-CN" sz="3600" dirty="0">
                <a:latin typeface="黑体" pitchFamily="49" charset="-122"/>
                <a:ea typeface="黑体" pitchFamily="49" charset="-122"/>
              </a:rPr>
              <a:t>(1898</a:t>
            </a:r>
            <a:r>
              <a:rPr lang="zh-CN" altLang="en-US" sz="3600" dirty="0">
                <a:latin typeface="黑体" pitchFamily="49" charset="-122"/>
                <a:ea typeface="黑体" pitchFamily="49" charset="-122"/>
              </a:rPr>
              <a:t>～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1984)：</a:t>
            </a:r>
          </a:p>
          <a:p>
            <a:pPr eaLnBrk="1" hangingPunct="1">
              <a:buNone/>
            </a:pP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《</a:t>
            </a:r>
            <a:r>
              <a:rPr lang="zh-CN" altLang="en-US" dirty="0">
                <a:latin typeface="黑体" pitchFamily="49" charset="-122"/>
                <a:ea typeface="黑体" pitchFamily="49" charset="-122"/>
              </a:rPr>
              <a:t>经济科学的性质和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意义</a:t>
            </a:r>
            <a:r>
              <a:rPr lang="en-US" altLang="zh-CN" dirty="0" smtClean="0">
                <a:latin typeface="黑体" pitchFamily="49" charset="-122"/>
                <a:ea typeface="黑体" pitchFamily="49" charset="-122"/>
              </a:rPr>
              <a:t>》1932</a:t>
            </a:r>
            <a:r>
              <a:rPr lang="zh-CN" altLang="en-US" dirty="0" smtClean="0">
                <a:latin typeface="黑体" pitchFamily="49" charset="-122"/>
                <a:ea typeface="黑体" pitchFamily="49" charset="-122"/>
              </a:rPr>
              <a:t>年</a:t>
            </a:r>
            <a:endParaRPr lang="en-US" altLang="zh-CN" dirty="0" smtClean="0">
              <a:latin typeface="黑体" pitchFamily="49" charset="-122"/>
              <a:ea typeface="黑体" pitchFamily="49" charset="-122"/>
            </a:endParaRPr>
          </a:p>
          <a:p>
            <a:pPr eaLnBrk="1" hangingPunct="1">
              <a:buNone/>
            </a:pPr>
            <a:r>
              <a:rPr lang="zh-CN" altLang="en-US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     经济学是一门科学，它把人类行为作为目的与可以有</a:t>
            </a:r>
            <a:r>
              <a:rPr lang="zh-CN" altLang="en-US" dirty="0" smtClean="0">
                <a:solidFill>
                  <a:schemeClr val="hlink"/>
                </a:solidFill>
                <a:latin typeface="黑体" pitchFamily="49" charset="-122"/>
                <a:ea typeface="黑体" pitchFamily="49" charset="-122"/>
              </a:rPr>
              <a:t>其他用途</a:t>
            </a:r>
            <a:r>
              <a:rPr lang="zh-CN" altLang="en-US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的</a:t>
            </a:r>
            <a:r>
              <a:rPr lang="zh-CN" altLang="en-US" dirty="0" smtClean="0">
                <a:solidFill>
                  <a:schemeClr val="hlink"/>
                </a:solidFill>
                <a:ea typeface="黑体" pitchFamily="49" charset="-122"/>
              </a:rPr>
              <a:t>稀缺资源</a:t>
            </a:r>
            <a:r>
              <a:rPr lang="zh-CN" altLang="en-US" dirty="0" smtClean="0">
                <a:solidFill>
                  <a:srgbClr val="0033CC"/>
                </a:solidFill>
                <a:ea typeface="黑体" pitchFamily="49" charset="-122"/>
              </a:rPr>
              <a:t>之间的关系来研究。</a:t>
            </a:r>
            <a:endParaRPr lang="zh-CN" altLang="en-US" dirty="0" smtClean="0">
              <a:solidFill>
                <a:srgbClr val="0033CC"/>
              </a:solidFill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1024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016050"/>
      </p:ext>
    </p:extLst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5B6D214-62B9-48F8-AA4A-E464E3AB8216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126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A43D3E-5DBD-48F7-83DC-993F3E4C93A6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b="1" smtClean="0"/>
              <a:t>经济学定义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132856"/>
            <a:ext cx="8458200" cy="411480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美国经济学家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P.A.</a:t>
            </a:r>
            <a:r>
              <a:rPr lang="zh-CN" altLang="en-US" sz="3600" dirty="0" smtClean="0">
                <a:latin typeface="黑体" pitchFamily="49" charset="-122"/>
                <a:ea typeface="黑体" pitchFamily="49" charset="-122"/>
              </a:rPr>
              <a:t>萨缪尔森（</a:t>
            </a:r>
            <a:r>
              <a:rPr lang="en-US" altLang="zh-CN" sz="3600" dirty="0" smtClean="0">
                <a:latin typeface="黑体" pitchFamily="49" charset="-122"/>
                <a:ea typeface="黑体" pitchFamily="49" charset="-122"/>
              </a:rPr>
              <a:t>Samuelson）</a:t>
            </a:r>
            <a:endParaRPr lang="en-US" altLang="zh-CN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sz="1800" dirty="0" smtClean="0"/>
          </a:p>
          <a:p>
            <a:pPr eaLnBrk="1" hangingPunct="1"/>
            <a:r>
              <a:rPr lang="zh-CN" altLang="en-US" b="1" dirty="0" smtClean="0">
                <a:solidFill>
                  <a:schemeClr val="folHlink"/>
                </a:solidFill>
              </a:rPr>
              <a:t>经济学研究人和社会如何作出最终</a:t>
            </a:r>
            <a:r>
              <a:rPr lang="zh-CN" altLang="en-US" b="1" dirty="0" smtClean="0">
                <a:solidFill>
                  <a:schemeClr val="hlink"/>
                </a:solidFill>
              </a:rPr>
              <a:t>抉择</a:t>
            </a:r>
            <a:r>
              <a:rPr lang="zh-CN" altLang="en-US" b="1" dirty="0" smtClean="0">
                <a:solidFill>
                  <a:schemeClr val="folHlink"/>
                </a:solidFill>
              </a:rPr>
              <a:t>，来使用可以有</a:t>
            </a:r>
            <a:r>
              <a:rPr lang="zh-CN" altLang="en-US" b="1" dirty="0" smtClean="0">
                <a:solidFill>
                  <a:schemeClr val="folHlink"/>
                </a:solidFill>
                <a:latin typeface="宋体" pitchFamily="2" charset="-122"/>
              </a:rPr>
              <a:t>其他用途的</a:t>
            </a:r>
            <a:r>
              <a:rPr lang="zh-CN" altLang="en-US" b="1" dirty="0" smtClean="0">
                <a:solidFill>
                  <a:schemeClr val="hlink"/>
                </a:solidFill>
              </a:rPr>
              <a:t>稀缺</a:t>
            </a:r>
            <a:r>
              <a:rPr lang="zh-CN" altLang="en-US" b="1" dirty="0" smtClean="0">
                <a:solidFill>
                  <a:schemeClr val="folHlink"/>
                </a:solidFill>
              </a:rPr>
              <a:t>的生产性资源在现在或将来</a:t>
            </a:r>
            <a:r>
              <a:rPr lang="zh-CN" altLang="en-US" b="1" dirty="0" smtClean="0">
                <a:solidFill>
                  <a:schemeClr val="hlink"/>
                </a:solidFill>
              </a:rPr>
              <a:t>生产</a:t>
            </a:r>
            <a:r>
              <a:rPr lang="zh-CN" altLang="en-US" b="1" dirty="0" smtClean="0">
                <a:solidFill>
                  <a:schemeClr val="folHlink"/>
                </a:solidFill>
              </a:rPr>
              <a:t>各种商品，并把商品</a:t>
            </a:r>
            <a:r>
              <a:rPr lang="zh-CN" altLang="en-US" b="1" dirty="0" smtClean="0">
                <a:solidFill>
                  <a:schemeClr val="hlink"/>
                </a:solidFill>
              </a:rPr>
              <a:t>分配</a:t>
            </a:r>
            <a:r>
              <a:rPr lang="zh-CN" altLang="en-US" b="1" dirty="0" smtClean="0">
                <a:solidFill>
                  <a:schemeClr val="folHlink"/>
                </a:solidFill>
              </a:rPr>
              <a:t>给社会的各个成员或集团以供</a:t>
            </a:r>
            <a:r>
              <a:rPr lang="zh-CN" altLang="en-US" b="1" dirty="0" smtClean="0">
                <a:solidFill>
                  <a:schemeClr val="hlink"/>
                </a:solidFill>
              </a:rPr>
              <a:t>消费</a:t>
            </a:r>
            <a:r>
              <a:rPr lang="zh-CN" altLang="en-US" b="1" dirty="0" smtClean="0">
                <a:solidFill>
                  <a:schemeClr val="folHlink"/>
                </a:solidFill>
              </a:rPr>
              <a:t>之用。它分析改善</a:t>
            </a:r>
            <a:r>
              <a:rPr lang="zh-CN" altLang="en-US" b="1" dirty="0" smtClean="0">
                <a:solidFill>
                  <a:schemeClr val="hlink"/>
                </a:solidFill>
              </a:rPr>
              <a:t>资源配置</a:t>
            </a:r>
            <a:r>
              <a:rPr lang="zh-CN" altLang="en-US" b="1" dirty="0" smtClean="0">
                <a:solidFill>
                  <a:schemeClr val="folHlink"/>
                </a:solidFill>
              </a:rPr>
              <a:t>形式所需的代价和可能得到的利益。</a:t>
            </a:r>
          </a:p>
        </p:txBody>
      </p:sp>
      <p:sp>
        <p:nvSpPr>
          <p:cNvPr id="1127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0406" y="404664"/>
            <a:ext cx="2061902" cy="1243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6943935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4483631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429000"/>
            <a:ext cx="47529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形标注 3"/>
          <p:cNvSpPr/>
          <p:nvPr/>
        </p:nvSpPr>
        <p:spPr bwMode="auto">
          <a:xfrm>
            <a:off x="7380312" y="476672"/>
            <a:ext cx="1656184" cy="1440160"/>
          </a:xfrm>
          <a:prstGeom prst="wedgeEllipseCallout">
            <a:avLst>
              <a:gd name="adj1" fmla="val -162804"/>
              <a:gd name="adj2" fmla="val 56667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宋体" panose="02010600030101010101" pitchFamily="2" charset="-122"/>
              </a:rPr>
              <a:t>如何做大</a:t>
            </a:r>
            <a:endParaRPr kumimoji="1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dirty="0" smtClean="0">
                <a:latin typeface="Tahoma" panose="020B0604030504040204" pitchFamily="34" charset="0"/>
                <a:ea typeface="宋体" panose="02010600030101010101" pitchFamily="2" charset="-122"/>
              </a:rPr>
              <a:t>经济发展</a:t>
            </a:r>
            <a:endParaRPr kumimoji="1" lang="en-US" altLang="zh-CN" sz="2400" b="1" dirty="0" smtClean="0">
              <a:latin typeface="Tahoma" panose="020B0604030504040204" pitchFamily="34" charset="0"/>
              <a:ea typeface="宋体" panose="02010600030101010101" pitchFamily="2" charset="-122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dirty="0" smtClean="0">
                <a:latin typeface="Tahoma" panose="020B0604030504040204" pitchFamily="34" charset="0"/>
                <a:ea typeface="宋体" panose="02010600030101010101" pitchFamily="2" charset="-122"/>
              </a:rPr>
              <a:t>蛋糕</a:t>
            </a:r>
            <a:endParaRPr kumimoji="1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线形标注 1(带边框和强调线) 5"/>
          <p:cNvSpPr/>
          <p:nvPr/>
        </p:nvSpPr>
        <p:spPr bwMode="auto">
          <a:xfrm rot="10800000" flipV="1">
            <a:off x="827583" y="4316384"/>
            <a:ext cx="1418457" cy="546128"/>
          </a:xfrm>
          <a:prstGeom prst="accentBorderCallout1">
            <a:avLst>
              <a:gd name="adj1" fmla="val 18750"/>
              <a:gd name="adj2" fmla="val -8333"/>
              <a:gd name="adj3" fmla="val 65118"/>
              <a:gd name="adj4" fmla="val -179603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400" b="1" dirty="0" smtClean="0">
                <a:latin typeface="Tahoma" panose="020B0604030504040204" pitchFamily="34" charset="0"/>
                <a:ea typeface="宋体" panose="02010600030101010101" pitchFamily="2" charset="-122"/>
              </a:rPr>
              <a:t>僧人分粥</a:t>
            </a:r>
            <a:endParaRPr kumimoji="1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408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7793037" cy="1143000"/>
          </a:xfrm>
        </p:spPr>
        <p:txBody>
          <a:bodyPr/>
          <a:lstStyle/>
          <a:p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</a:t>
            </a:r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从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经济角度分析，资源配置问题说明的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3715543"/>
          </a:xfrm>
        </p:spPr>
        <p:txBody>
          <a:bodyPr/>
          <a:lstStyle/>
          <a:p>
            <a:r>
              <a:rPr lang="en-US" altLang="zh-CN" dirty="0" smtClean="0"/>
              <a:t>A</a:t>
            </a:r>
            <a:r>
              <a:rPr lang="en-US" altLang="zh-CN" dirty="0"/>
              <a:t>.</a:t>
            </a:r>
            <a:r>
              <a:rPr lang="zh-CN" altLang="zh-CN" dirty="0"/>
              <a:t>资源的供给是有限的，人们的需求是无止境的</a:t>
            </a:r>
          </a:p>
          <a:p>
            <a:r>
              <a:rPr lang="en-US" altLang="zh-CN" dirty="0"/>
              <a:t>B.</a:t>
            </a:r>
            <a:r>
              <a:rPr lang="zh-CN" altLang="zh-CN" dirty="0"/>
              <a:t>一种资源总有一种利用效果最佳的用途</a:t>
            </a:r>
          </a:p>
          <a:p>
            <a:r>
              <a:rPr lang="en-US" altLang="zh-CN" dirty="0"/>
              <a:t>C. </a:t>
            </a:r>
            <a:r>
              <a:rPr lang="zh-CN" altLang="zh-CN" dirty="0"/>
              <a:t>任何一种资源都有多种可供选择的用途</a:t>
            </a:r>
          </a:p>
          <a:p>
            <a:r>
              <a:rPr lang="en-US" altLang="zh-CN" dirty="0"/>
              <a:t>D. </a:t>
            </a:r>
            <a:r>
              <a:rPr lang="zh-CN" altLang="zh-CN" dirty="0"/>
              <a:t>以上说法都</a:t>
            </a:r>
            <a:r>
              <a:rPr lang="zh-CN" altLang="zh-CN" dirty="0" smtClean="0"/>
              <a:t>对</a:t>
            </a:r>
            <a:endParaRPr lang="zh-CN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7560332" y="5968444"/>
            <a:ext cx="6480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76712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76A91F-90FF-42CE-95F5-D7AA795FEFD0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921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FDB9C72-90BA-49E5-9931-F4283F703A38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b="1" dirty="0" smtClean="0"/>
              <a:t>  3、经济学的定义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133600"/>
            <a:ext cx="8458200" cy="411480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sz="4000" b="1" smtClean="0">
                <a:solidFill>
                  <a:schemeClr val="hlink"/>
                </a:solidFill>
              </a:rPr>
              <a:t>经济学作为一门科学和艺术，内容十分广泛。</a:t>
            </a:r>
            <a:r>
              <a:rPr lang="zh-CN" altLang="en-US" b="1" smtClean="0">
                <a:solidFill>
                  <a:schemeClr val="hlink"/>
                </a:solidFill>
              </a:rPr>
              <a:t> </a:t>
            </a:r>
            <a:r>
              <a:rPr lang="zh-CN" altLang="en-US" smtClean="0"/>
              <a:t> 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0033CC"/>
                </a:solidFill>
              </a:rPr>
              <a:t>在微观层面上，</a:t>
            </a:r>
            <a:r>
              <a:rPr lang="zh-CN" altLang="en-US" b="1" smtClean="0">
                <a:solidFill>
                  <a:srgbClr val="990099"/>
                </a:solidFill>
              </a:rPr>
              <a:t>研究人们社会如何有效地利用和管理自己的稀缺资源的问题</a:t>
            </a:r>
            <a:r>
              <a:rPr lang="zh-CN" altLang="en-US" b="1" smtClean="0">
                <a:solidFill>
                  <a:srgbClr val="0033CC"/>
                </a:solidFill>
              </a:rPr>
              <a:t>，包括消费和生产的一般规律和特点 ；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0033CC"/>
                </a:solidFill>
              </a:rPr>
              <a:t>在宏观层面上，</a:t>
            </a:r>
            <a:r>
              <a:rPr lang="zh-CN" altLang="en-US" b="1" smtClean="0">
                <a:solidFill>
                  <a:srgbClr val="990099"/>
                </a:solidFill>
              </a:rPr>
              <a:t>研究社会经济如何增长、稳定和发展的问题。</a:t>
            </a:r>
          </a:p>
        </p:txBody>
      </p:sp>
      <p:sp>
        <p:nvSpPr>
          <p:cNvPr id="922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231067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404664"/>
            <a:ext cx="7793037" cy="792088"/>
          </a:xfrm>
        </p:spPr>
        <p:txBody>
          <a:bodyPr/>
          <a:lstStyle/>
          <a:p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微观经济学和宏观经济学</a:t>
            </a:r>
            <a:endParaRPr lang="zh-CN" altLang="en-US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340768"/>
            <a:ext cx="7090242" cy="524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4165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395BC6-B178-4A9D-8407-D44337E3339A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433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98917E0-1B07-4EF0-9CCB-BA17F9E96230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32656"/>
            <a:ext cx="7793037" cy="1584176"/>
          </a:xfrm>
        </p:spPr>
        <p:txBody>
          <a:bodyPr lIns="92075" tIns="46038" rIns="92075" bIns="46038" anchor="ctr"/>
          <a:lstStyle/>
          <a:p>
            <a:pPr eaLnBrk="1" hangingPunct="1"/>
            <a:r>
              <a:rPr lang="zh-CN" altLang="en-US" b="1" dirty="0" smtClean="0">
                <a:latin typeface="宋体" pitchFamily="2" charset="-122"/>
              </a:rPr>
              <a:t>二、经济学研究对象</a:t>
            </a:r>
            <a:r>
              <a:rPr lang="en-US" altLang="zh-CN" b="1" dirty="0" smtClean="0">
                <a:latin typeface="宋体" pitchFamily="2" charset="-122"/>
              </a:rPr>
              <a:t/>
            </a:r>
            <a:br>
              <a:rPr lang="en-US" altLang="zh-CN" b="1" dirty="0" smtClean="0">
                <a:latin typeface="宋体" pitchFamily="2" charset="-122"/>
              </a:rPr>
            </a:br>
            <a:r>
              <a:rPr lang="en-US" altLang="zh-CN" b="1" dirty="0" smtClean="0">
                <a:latin typeface="宋体" pitchFamily="2" charset="-122"/>
              </a:rPr>
              <a:t>               </a:t>
            </a:r>
            <a:r>
              <a:rPr lang="zh-CN" altLang="en-US" sz="3200" b="1" dirty="0" smtClean="0">
                <a:latin typeface="宋体" pitchFamily="2" charset="-122"/>
              </a:rPr>
              <a:t>三大基本经济问题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3608" y="1988840"/>
            <a:ext cx="7772400" cy="4335463"/>
          </a:xfrm>
        </p:spPr>
        <p:txBody>
          <a:bodyPr lIns="92075" tIns="46038" rIns="92075" bIns="46038"/>
          <a:lstStyle/>
          <a:p>
            <a:pPr marL="990600" lvl="1" indent="-533400"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33CC"/>
                </a:solidFill>
              </a:rPr>
              <a:t>1.  生产什么 ？</a:t>
            </a:r>
            <a:r>
              <a:rPr lang="zh-CN" altLang="en-US" b="1" dirty="0" smtClean="0">
                <a:solidFill>
                  <a:schemeClr val="hlink"/>
                </a:solidFill>
              </a:rPr>
              <a:t>生产多少</a:t>
            </a:r>
            <a:r>
              <a:rPr lang="zh-CN" altLang="en-US" b="1" dirty="0" smtClean="0">
                <a:solidFill>
                  <a:srgbClr val="0033CC"/>
                </a:solidFill>
              </a:rPr>
              <a:t>？</a:t>
            </a:r>
            <a:r>
              <a:rPr lang="en-US" altLang="zh-CN" b="1" dirty="0" smtClean="0">
                <a:solidFill>
                  <a:srgbClr val="0033CC"/>
                </a:solidFill>
              </a:rPr>
              <a:t>WHAT</a:t>
            </a:r>
            <a:endParaRPr lang="zh-CN" altLang="en-US" b="1" dirty="0" smtClean="0">
              <a:solidFill>
                <a:srgbClr val="0033CC"/>
              </a:solidFill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33CC"/>
                </a:solidFill>
              </a:rPr>
              <a:t>       资源有限：面包？原子弹？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endParaRPr lang="zh-CN" altLang="en-US" b="1" dirty="0" smtClean="0">
              <a:solidFill>
                <a:srgbClr val="0033CC"/>
              </a:solidFill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33CC"/>
                </a:solidFill>
              </a:rPr>
              <a:t>2.  如何生产？ </a:t>
            </a:r>
            <a:r>
              <a:rPr lang="en-US" altLang="zh-CN" b="1" dirty="0" smtClean="0">
                <a:solidFill>
                  <a:srgbClr val="0033CC"/>
                </a:solidFill>
              </a:rPr>
              <a:t>HOW</a:t>
            </a:r>
            <a:endParaRPr lang="zh-CN" altLang="en-US" b="1" dirty="0" smtClean="0">
              <a:solidFill>
                <a:srgbClr val="0033CC"/>
              </a:solidFill>
            </a:endParaRP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33CC"/>
                </a:solidFill>
              </a:rPr>
              <a:t>       资源如何配置，用什么技术，</a:t>
            </a:r>
          </a:p>
          <a:p>
            <a:pPr marL="990600" lvl="1" indent="-533400"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33CC"/>
                </a:solidFill>
              </a:rPr>
              <a:t>	  </a:t>
            </a:r>
            <a:r>
              <a:rPr lang="zh-CN" altLang="en-US" b="1" dirty="0" smtClean="0">
                <a:solidFill>
                  <a:schemeClr val="hlink"/>
                </a:solidFill>
              </a:rPr>
              <a:t>什么规模</a:t>
            </a:r>
            <a:r>
              <a:rPr lang="zh-CN" altLang="en-US" b="1" dirty="0" smtClean="0">
                <a:solidFill>
                  <a:srgbClr val="0033CC"/>
                </a:solidFill>
              </a:rPr>
              <a:t>，以什么组织形式。</a:t>
            </a:r>
          </a:p>
        </p:txBody>
      </p:sp>
      <p:sp>
        <p:nvSpPr>
          <p:cNvPr id="1434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850821"/>
      </p:ext>
    </p:extLst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565A2BD-4404-4CAD-A266-6B6376F8B658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536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7B8E20-5E92-4692-912D-E1AB697B013D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smtClean="0"/>
              <a:t> </a:t>
            </a:r>
            <a:r>
              <a:rPr lang="zh-CN" altLang="en-US" b="1" smtClean="0"/>
              <a:t>微观经济学研究</a:t>
            </a:r>
            <a:r>
              <a:rPr lang="zh-CN" altLang="en-US" b="1" smtClean="0">
                <a:latin typeface="黑体" pitchFamily="49" charset="-122"/>
              </a:rPr>
              <a:t>的问题</a:t>
            </a:r>
            <a:endParaRPr lang="zh-CN" altLang="en-US" b="1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2133600"/>
            <a:ext cx="7772400" cy="4114800"/>
          </a:xfrm>
        </p:spPr>
        <p:txBody>
          <a:bodyPr lIns="92075" tIns="46038" rIns="92075" bIns="46038"/>
          <a:lstStyle/>
          <a:p>
            <a:pPr lvl="1" eaLnBrk="1" hangingPunct="1">
              <a:buFont typeface="Wingdings" pitchFamily="2" charset="2"/>
              <a:buNone/>
            </a:pPr>
            <a:r>
              <a:rPr lang="zh-CN" altLang="en-US" dirty="0" smtClean="0">
                <a:solidFill>
                  <a:srgbClr val="0033CC"/>
                </a:solidFill>
              </a:rPr>
              <a:t>  </a:t>
            </a:r>
            <a:r>
              <a:rPr lang="zh-CN" altLang="en-US" sz="3200" b="1" dirty="0" smtClean="0">
                <a:solidFill>
                  <a:srgbClr val="0033CC"/>
                </a:solidFill>
              </a:rPr>
              <a:t>3.  为谁生产？如何分配？</a:t>
            </a:r>
            <a:r>
              <a:rPr lang="en-US" altLang="zh-CN" sz="3200" b="1" dirty="0" smtClean="0">
                <a:solidFill>
                  <a:srgbClr val="0033CC"/>
                </a:solidFill>
              </a:rPr>
              <a:t>FOR WHOM</a:t>
            </a:r>
            <a:endParaRPr lang="zh-CN" altLang="en-US" sz="3200" b="1" dirty="0" smtClean="0">
              <a:solidFill>
                <a:srgbClr val="0033CC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rgbClr val="0033CC"/>
                </a:solidFill>
              </a:rPr>
              <a:t>       生产成果在社会成员中</a:t>
            </a:r>
            <a:r>
              <a:rPr lang="zh-CN" altLang="en-US" sz="3200" b="1" dirty="0" smtClean="0">
                <a:solidFill>
                  <a:schemeClr val="hlink"/>
                </a:solidFill>
              </a:rPr>
              <a:t>如何分配</a:t>
            </a:r>
            <a:r>
              <a:rPr lang="zh-CN" altLang="en-US" sz="3200" b="1" dirty="0" smtClean="0">
                <a:solidFill>
                  <a:srgbClr val="0033CC"/>
                </a:solidFill>
              </a:rPr>
              <a:t>？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sz="3200" b="1" dirty="0" smtClean="0">
                <a:solidFill>
                  <a:srgbClr val="0033CC"/>
                </a:solidFill>
              </a:rPr>
              <a:t>		  </a:t>
            </a:r>
            <a:r>
              <a:rPr lang="zh-CN" altLang="en-US" sz="3200" b="1" dirty="0" smtClean="0">
                <a:solidFill>
                  <a:schemeClr val="hlink"/>
                </a:solidFill>
              </a:rPr>
              <a:t>如何定价</a:t>
            </a:r>
            <a:r>
              <a:rPr lang="zh-CN" altLang="en-US" sz="3200" b="1" dirty="0" smtClean="0">
                <a:solidFill>
                  <a:srgbClr val="0033CC"/>
                </a:solidFill>
              </a:rPr>
              <a:t>？按劳？ 按资？按要素？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bg2"/>
                </a:solidFill>
              </a:rPr>
              <a:t>   </a:t>
            </a:r>
          </a:p>
        </p:txBody>
      </p:sp>
      <p:sp>
        <p:nvSpPr>
          <p:cNvPr id="1536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622312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小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测试</a:t>
            </a:r>
            <a:r>
              <a:rPr lang="en-US" altLang="zh-CN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3200" dirty="0" smtClean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市场经济</a:t>
            </a:r>
            <a:r>
              <a:rPr lang="zh-CN" altLang="zh-CN" sz="3200" dirty="0">
                <a:latin typeface="黑体" panose="02010609060101010101" pitchFamily="49" charset="-122"/>
                <a:ea typeface="黑体" panose="02010609060101010101" pitchFamily="49" charset="-122"/>
              </a:rPr>
              <a:t>有这么一种情形：政府对经济有意识地干预，这种经济被</a:t>
            </a:r>
            <a:r>
              <a:rPr lang="zh-CN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称为</a:t>
            </a:r>
            <a:endParaRPr lang="zh-CN" altLang="en-US" sz="3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2420888"/>
            <a:ext cx="6912768" cy="2880320"/>
          </a:xfrm>
        </p:spPr>
        <p:txBody>
          <a:bodyPr/>
          <a:lstStyle/>
          <a:p>
            <a:r>
              <a:rPr lang="en-US" altLang="zh-CN" dirty="0" smtClean="0"/>
              <a:t>A</a:t>
            </a:r>
            <a:r>
              <a:rPr lang="en-US" altLang="zh-CN" dirty="0"/>
              <a:t>.</a:t>
            </a:r>
            <a:r>
              <a:rPr lang="zh-CN" altLang="zh-CN" dirty="0"/>
              <a:t>指令型经济</a:t>
            </a:r>
          </a:p>
          <a:p>
            <a:r>
              <a:rPr lang="en-US" altLang="zh-CN" dirty="0"/>
              <a:t>B.</a:t>
            </a:r>
            <a:r>
              <a:rPr lang="zh-CN" altLang="zh-CN" dirty="0"/>
              <a:t>完全自由的市场经济</a:t>
            </a:r>
          </a:p>
          <a:p>
            <a:r>
              <a:rPr lang="en-US" altLang="zh-CN" dirty="0"/>
              <a:t>C.</a:t>
            </a:r>
            <a:r>
              <a:rPr lang="zh-CN" altLang="zh-CN" dirty="0"/>
              <a:t>政府不干预型经济</a:t>
            </a:r>
          </a:p>
          <a:p>
            <a:r>
              <a:rPr lang="en-US" altLang="zh-CN" dirty="0"/>
              <a:t>D.</a:t>
            </a:r>
            <a:r>
              <a:rPr lang="zh-CN" altLang="zh-CN" dirty="0"/>
              <a:t>混合</a:t>
            </a:r>
            <a:r>
              <a:rPr lang="zh-CN" altLang="zh-CN" dirty="0" smtClean="0"/>
              <a:t>经济</a:t>
            </a:r>
            <a:endParaRPr lang="zh-CN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5706834"/>
            <a:ext cx="6480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958166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2D06F4D-310C-4887-8400-7FDBF7057E06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4099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410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6CFA52-B40C-4989-AC18-7CB3A907CE74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4101" name="Rectangle 2050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078662" cy="1143000"/>
          </a:xfrm>
        </p:spPr>
        <p:txBody>
          <a:bodyPr lIns="92075" tIns="46038" rIns="92075" bIns="46038" anchor="ctr"/>
          <a:lstStyle/>
          <a:p>
            <a:pPr algn="ctr" eaLnBrk="1" hangingPunct="1"/>
            <a:r>
              <a:rPr lang="zh-CN" altLang="en-US" b="1" smtClean="0">
                <a:latin typeface="宋体" pitchFamily="2" charset="-122"/>
              </a:rPr>
              <a:t>教   材</a:t>
            </a:r>
          </a:p>
        </p:txBody>
      </p:sp>
      <p:sp>
        <p:nvSpPr>
          <p:cNvPr id="3584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762000" y="2133600"/>
            <a:ext cx="7924800" cy="411480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hlink"/>
                </a:solidFill>
              </a:rPr>
              <a:t>西方经济学 上册</a:t>
            </a:r>
            <a:r>
              <a:rPr lang="zh-CN" altLang="en-US" b="1" dirty="0" smtClean="0"/>
              <a:t>  西方经济学编写组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/>
              <a:t>                   高等教育出版社、人民出版社</a:t>
            </a:r>
          </a:p>
          <a:p>
            <a:pPr eaLnBrk="1" hangingPunct="1">
              <a:buFont typeface="Wingdings" pitchFamily="2" charset="2"/>
              <a:buNone/>
            </a:pPr>
            <a:endParaRPr lang="zh-CN" altLang="en-US" sz="10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folHlink"/>
                </a:solidFill>
              </a:rPr>
              <a:t>主要参考书 ：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chemeClr val="hlink"/>
                </a:solidFill>
              </a:rPr>
              <a:t>经济学通识课  </a:t>
            </a:r>
            <a:r>
              <a:rPr lang="zh-CN" altLang="en-US" sz="2800" b="1" dirty="0" smtClean="0"/>
              <a:t>尼尔</a:t>
            </a:r>
            <a:r>
              <a:rPr lang="en-US" altLang="zh-CN" sz="2800" b="1" dirty="0" smtClean="0"/>
              <a:t>.</a:t>
            </a:r>
            <a:r>
              <a:rPr lang="zh-CN" altLang="en-US" sz="2800" b="1" dirty="0" smtClean="0"/>
              <a:t>基什特尼 民主与建设出版社</a:t>
            </a:r>
            <a:endParaRPr lang="en-US" altLang="zh-CN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chemeClr val="hlink"/>
                </a:solidFill>
              </a:rPr>
              <a:t>微观经济学</a:t>
            </a:r>
            <a:r>
              <a:rPr lang="zh-CN" altLang="en-US" sz="2800" b="1" dirty="0" smtClean="0"/>
              <a:t>     高鸿业主编   中国人民大学出版</a:t>
            </a:r>
            <a:endParaRPr lang="en-US" altLang="zh-CN" sz="2800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>
                <a:solidFill>
                  <a:schemeClr val="hlink"/>
                </a:solidFill>
              </a:rPr>
              <a:t>经济学原理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     </a:t>
            </a:r>
            <a:r>
              <a:rPr lang="zh-CN" altLang="en-US" sz="2800" b="1" dirty="0" smtClean="0"/>
              <a:t>曼昆主编、梁小民翻译 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dirty="0" smtClean="0"/>
              <a:t>                          中国人民大学出版社</a:t>
            </a:r>
          </a:p>
        </p:txBody>
      </p:sp>
    </p:spTree>
    <p:extLst>
      <p:ext uri="{BB962C8B-B14F-4D97-AF65-F5344CB8AC3E}">
        <p14:creationId xmlns:p14="http://schemas.microsoft.com/office/powerpoint/2010/main" val="39173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688854-D755-40EC-9AF6-74733C4F24F8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229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07EAE8-38E6-4D1A-AA44-A9AE8D87A065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b="1" dirty="0" smtClean="0"/>
              <a:t> 微观经济学研究对象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772400" cy="419100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</a:pPr>
            <a:r>
              <a:rPr lang="zh-CN" altLang="en-US" b="1" dirty="0" smtClean="0"/>
              <a:t>个量分析，以单个经济主体为研究对象，如：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b="1" dirty="0" smtClean="0"/>
              <a:t>家庭如何满足效用最大化</a:t>
            </a:r>
          </a:p>
          <a:p>
            <a:pPr lvl="1" eaLnBrk="1" hangingPunct="1">
              <a:lnSpc>
                <a:spcPct val="90000"/>
              </a:lnSpc>
            </a:pPr>
            <a:r>
              <a:rPr lang="zh-CN" altLang="en-US" b="1" dirty="0" smtClean="0"/>
              <a:t>企业如何利润最大化         </a:t>
            </a:r>
          </a:p>
          <a:p>
            <a:pPr eaLnBrk="1" hangingPunct="1">
              <a:lnSpc>
                <a:spcPct val="90000"/>
              </a:lnSpc>
            </a:pPr>
            <a:r>
              <a:rPr lang="zh-CN" altLang="en-US" b="1" dirty="0" smtClean="0"/>
              <a:t>只见树木，不见森林，称为</a:t>
            </a:r>
            <a:r>
              <a:rPr lang="en-US" altLang="zh-CN" b="1" dirty="0" smtClean="0"/>
              <a:t>worm’s eye</a:t>
            </a:r>
            <a:r>
              <a:rPr lang="zh-CN" altLang="en-US" b="1" dirty="0" smtClean="0">
                <a:solidFill>
                  <a:srgbClr val="0033CC"/>
                </a:solidFill>
              </a:rPr>
              <a:t>研究社会如何有效地利用和管理自己的稀缺资源的问题</a:t>
            </a:r>
          </a:p>
        </p:txBody>
      </p:sp>
      <p:sp>
        <p:nvSpPr>
          <p:cNvPr id="1229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3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微观经济学简介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>
            <a:spLocks noChangeAspect="1"/>
          </p:cNvSpPr>
          <p:nvPr>
            <p:custDataLst>
              <p:tags r:id="rId1"/>
            </p:custDataLst>
          </p:nvPr>
        </p:nvSpPr>
        <p:spPr bwMode="auto">
          <a:xfrm>
            <a:off x="1763688" y="2060848"/>
            <a:ext cx="5120071" cy="365719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55600" tIns="45720" rIns="35560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20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Microsoft Yahei"/>
                <a:ea typeface="Microsoft Yahei"/>
                <a:sym typeface="Microsoft Yahei"/>
              </a:rPr>
              <a:t>慕课视频片段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Microsoft Yahei"/>
              <a:ea typeface="Microsoft Yahei"/>
              <a:sym typeface="Microsoft Yahei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Microsoft Yahei"/>
                <a:ea typeface="Microsoft Yahei"/>
                <a:sym typeface="Microsoft Yahei"/>
              </a:rPr>
              <a:t>视频名称：微观经济学简介</a:t>
            </a:r>
            <a:r>
              <a:rPr kumimoji="1" lang="en-US" altLang="zh-CN" sz="16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Microsoft Yahei"/>
                <a:ea typeface="Microsoft Yahei"/>
                <a:sym typeface="Microsoft Yahei"/>
              </a:rPr>
              <a:t>:</a:t>
            </a:r>
            <a:r>
              <a:rPr kumimoji="1" lang="zh-CN" altLang="en-US" sz="1600" b="0" i="0" u="none" strike="noStrike" cap="none" normalizeH="0" baseline="0" dirty="0" smtClean="0">
                <a:ln>
                  <a:noFill/>
                </a:ln>
                <a:solidFill>
                  <a:srgbClr val="F8F8F8"/>
                </a:solidFill>
                <a:effectLst/>
                <a:latin typeface="Microsoft Yahei"/>
                <a:ea typeface="Microsoft Yahei"/>
                <a:sym typeface="Microsoft Yahei"/>
              </a:rPr>
              <a:t>微观经济学简介</a:t>
            </a: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Microsoft Yahei"/>
              <a:ea typeface="Microsoft Yahei"/>
              <a:sym typeface="Microsoft Yahei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Microsoft Yahei"/>
              <a:ea typeface="Microsoft Yahei"/>
              <a:sym typeface="Microsoft Yahei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Microsoft Yahei"/>
              <a:ea typeface="Microsoft Yahei"/>
              <a:sym typeface="Microsoft Yahei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Microsoft Yahei"/>
              <a:ea typeface="Microsoft Yahei"/>
              <a:sym typeface="Microsoft Yahei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CN" altLang="en-US" sz="1600" b="0" i="0" u="none" strike="noStrike" cap="none" normalizeH="0" baseline="0" dirty="0" smtClean="0">
              <a:ln>
                <a:noFill/>
              </a:ln>
              <a:solidFill>
                <a:srgbClr val="F8F8F8"/>
              </a:solidFill>
              <a:effectLst/>
              <a:latin typeface="Microsoft Yahei"/>
              <a:ea typeface="Microsoft Yahei"/>
              <a:sym typeface="Microsoft Yahei"/>
            </a:endParaRPr>
          </a:p>
          <a:p>
            <a:pPr marL="0" marR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zh-CN" altLang="en-US" sz="1100" b="0" i="0" u="none" strike="noStrike" cap="none" normalizeH="0" baseline="0" dirty="0" smtClean="0">
                <a:ln>
                  <a:noFill/>
                </a:ln>
                <a:solidFill>
                  <a:srgbClr val="C8C8C8"/>
                </a:solidFill>
                <a:effectLst/>
                <a:latin typeface="Microsoft Yahei"/>
                <a:ea typeface="Microsoft Yahei"/>
                <a:sym typeface="Microsoft Yahei"/>
              </a:rPr>
              <a:t>温馨提示：此视频框在点击“上传手机课件”时会进行转换，用手机进行观看时则会变为可点击的视频。此视频框可被拖动移位和修改大小</a:t>
            </a:r>
          </a:p>
        </p:txBody>
      </p:sp>
    </p:spTree>
    <p:extLst>
      <p:ext uri="{BB962C8B-B14F-4D97-AF65-F5344CB8AC3E}">
        <p14:creationId xmlns:p14="http://schemas.microsoft.com/office/powerpoint/2010/main" val="373571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b="1" smtClean="0">
                <a:solidFill>
                  <a:schemeClr val="hlink"/>
                </a:solidFill>
              </a:rPr>
              <a:t>微观经济活动</a:t>
            </a:r>
            <a:r>
              <a:rPr lang="zh-CN" altLang="en-US" b="1" smtClean="0">
                <a:solidFill>
                  <a:srgbClr val="0033CC"/>
                </a:solidFill>
              </a:rPr>
              <a:t>可分为四个环节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9592" y="1916832"/>
            <a:ext cx="7772400" cy="4114800"/>
          </a:xfrm>
        </p:spPr>
        <p:txBody>
          <a:bodyPr/>
          <a:lstStyle/>
          <a:p>
            <a:pPr eaLnBrk="1" hangingPunct="1"/>
            <a:endParaRPr lang="zh-CN" altLang="en-US" b="1" dirty="0" smtClean="0">
              <a:solidFill>
                <a:srgbClr val="0033CC"/>
              </a:solidFill>
            </a:endParaRPr>
          </a:p>
          <a:p>
            <a:pPr lvl="1" eaLnBrk="1" hangingPunct="1">
              <a:buClr>
                <a:srgbClr val="990099"/>
              </a:buClr>
              <a:buFont typeface="Wingdings" pitchFamily="2" charset="2"/>
              <a:buChar char="l"/>
            </a:pPr>
            <a:r>
              <a:rPr lang="zh-CN" altLang="en-US" b="1" dirty="0" smtClean="0"/>
              <a:t>生产： 如何利用有限的经济资源取得最大的效果</a:t>
            </a:r>
          </a:p>
          <a:p>
            <a:pPr lvl="1" eaLnBrk="1" hangingPunct="1">
              <a:buClr>
                <a:srgbClr val="990099"/>
              </a:buClr>
              <a:buFont typeface="Wingdings" pitchFamily="2" charset="2"/>
              <a:buChar char="l"/>
            </a:pPr>
            <a:r>
              <a:rPr lang="zh-CN" altLang="en-US" b="1" dirty="0" smtClean="0"/>
              <a:t>交换：如何发挥价格的机制，使供求趋于平衡 （</a:t>
            </a:r>
            <a:r>
              <a:rPr lang="zh-CN" altLang="en-US" b="1" dirty="0" smtClean="0">
                <a:solidFill>
                  <a:schemeClr val="hlink"/>
                </a:solidFill>
              </a:rPr>
              <a:t>价格机制</a:t>
            </a:r>
            <a:r>
              <a:rPr lang="zh-CN" altLang="en-US" b="1" dirty="0" smtClean="0"/>
              <a:t>）</a:t>
            </a:r>
          </a:p>
          <a:p>
            <a:pPr lvl="1" eaLnBrk="1" hangingPunct="1">
              <a:buClr>
                <a:srgbClr val="990099"/>
              </a:buClr>
              <a:buFont typeface="Wingdings" pitchFamily="2" charset="2"/>
              <a:buChar char="l"/>
            </a:pPr>
            <a:r>
              <a:rPr lang="zh-CN" altLang="en-US" b="1" dirty="0" smtClean="0"/>
              <a:t>分配： 如何分配生产成果（</a:t>
            </a:r>
            <a:r>
              <a:rPr lang="zh-CN" altLang="en-US" b="1" dirty="0" smtClean="0">
                <a:solidFill>
                  <a:schemeClr val="hlink"/>
                </a:solidFill>
              </a:rPr>
              <a:t>要素报酬</a:t>
            </a:r>
            <a:r>
              <a:rPr lang="zh-CN" altLang="en-US" b="1" dirty="0" smtClean="0"/>
              <a:t>）</a:t>
            </a:r>
          </a:p>
          <a:p>
            <a:pPr lvl="1" eaLnBrk="1" hangingPunct="1">
              <a:buClr>
                <a:srgbClr val="990099"/>
              </a:buClr>
              <a:buFont typeface="Wingdings" pitchFamily="2" charset="2"/>
              <a:buChar char="l"/>
            </a:pPr>
            <a:r>
              <a:rPr lang="zh-CN" altLang="en-US" b="1" dirty="0" smtClean="0"/>
              <a:t>消费： 如何实现最大的满足</a:t>
            </a:r>
          </a:p>
          <a:p>
            <a:pPr eaLnBrk="1" hangingPunct="1"/>
            <a:endParaRPr lang="zh-CN" altLang="en-US" dirty="0" smtClean="0"/>
          </a:p>
        </p:txBody>
      </p:sp>
      <p:sp>
        <p:nvSpPr>
          <p:cNvPr id="1331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BFD74A3-A375-4C19-BCD9-DE461C6F0BF0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3317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3318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D56ECD-CDBF-4BF3-A6D6-008F344A3411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21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A5F6CF4-C24B-42CB-8863-A91647230494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638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C6531AF-14DF-4262-AB4F-31E85976811C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b="1" dirty="0" smtClean="0"/>
              <a:t>宏观经济学研究对象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077200" cy="4191000"/>
          </a:xfrm>
        </p:spPr>
        <p:txBody>
          <a:bodyPr lIns="92075" tIns="46038" rIns="92075" bIns="46038"/>
          <a:lstStyle/>
          <a:p>
            <a:pPr eaLnBrk="1" hangingPunct="1"/>
            <a:r>
              <a:rPr lang="zh-CN" altLang="en-US" sz="2800" b="1" dirty="0" smtClean="0"/>
              <a:t>总量分析，以整个国民经济活动作为考察对象。总供求是否平衡？经济是否增长？失业率是否在下降？通货膨胀是否得到控制？财政收支是否平衡？进出口贸易是顺差还是逆差？</a:t>
            </a:r>
          </a:p>
          <a:p>
            <a:pPr eaLnBrk="1" hangingPunct="1"/>
            <a:r>
              <a:rPr lang="zh-CN" altLang="en-US" sz="2800" b="1" dirty="0" smtClean="0"/>
              <a:t>只见森林，不见树木，称为</a:t>
            </a:r>
            <a:r>
              <a:rPr lang="zh-CN" altLang="en-US" sz="2800" b="1" dirty="0" smtClean="0">
                <a:latin typeface="黑体" pitchFamily="49" charset="-122"/>
                <a:ea typeface="黑体" pitchFamily="49" charset="-122"/>
              </a:rPr>
              <a:t>鸟瞰</a:t>
            </a:r>
            <a:endParaRPr lang="zh-CN" altLang="en-US" b="1" dirty="0" smtClean="0">
              <a:solidFill>
                <a:srgbClr val="0033CC"/>
              </a:solidFill>
            </a:endParaRPr>
          </a:p>
          <a:p>
            <a:pPr eaLnBrk="1" hangingPunct="1"/>
            <a:r>
              <a:rPr lang="zh-CN" altLang="en-US" b="1" dirty="0" smtClean="0">
                <a:solidFill>
                  <a:srgbClr val="0033CC"/>
                </a:solidFill>
              </a:rPr>
              <a:t>研究社会经济如何增长、稳定和发展的问题</a:t>
            </a:r>
          </a:p>
        </p:txBody>
      </p:sp>
      <p:sp>
        <p:nvSpPr>
          <p:cNvPr id="1639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286266"/>
      </p:ext>
    </p:extLst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b="1" smtClean="0">
                <a:solidFill>
                  <a:srgbClr val="0033CC"/>
                </a:solidFill>
              </a:rPr>
              <a:t>政府面临的各种</a:t>
            </a:r>
            <a:r>
              <a:rPr lang="zh-CN" altLang="en-US" b="1" smtClean="0">
                <a:solidFill>
                  <a:schemeClr val="hlink"/>
                </a:solidFill>
              </a:rPr>
              <a:t>宏观</a:t>
            </a:r>
            <a:r>
              <a:rPr lang="zh-CN" altLang="en-US" b="1" smtClean="0">
                <a:solidFill>
                  <a:srgbClr val="0033CC"/>
                </a:solidFill>
              </a:rPr>
              <a:t>经济问题</a:t>
            </a:r>
          </a:p>
        </p:txBody>
      </p:sp>
      <p:sp>
        <p:nvSpPr>
          <p:cNvPr id="17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182688" y="1600200"/>
            <a:ext cx="7772400" cy="45323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zh-CN" altLang="en-US" sz="2800" b="1" smtClean="0"/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990099"/>
                </a:solidFill>
              </a:rPr>
              <a:t>总需求与总供给的平衡</a:t>
            </a:r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990099"/>
                </a:solidFill>
              </a:rPr>
              <a:t>财政平衡</a:t>
            </a:r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990099"/>
                </a:solidFill>
              </a:rPr>
              <a:t>劳动力平衡</a:t>
            </a:r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990099"/>
                </a:solidFill>
              </a:rPr>
              <a:t>货币平衡</a:t>
            </a:r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rgbClr val="990099"/>
                </a:solidFill>
              </a:rPr>
              <a:t>外汇平衡</a:t>
            </a:r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chemeClr val="hlink"/>
                </a:solidFill>
              </a:rPr>
              <a:t>通货膨胀与就业</a:t>
            </a:r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chemeClr val="hlink"/>
                </a:solidFill>
              </a:rPr>
              <a:t>经济增长</a:t>
            </a:r>
          </a:p>
          <a:p>
            <a:pPr lvl="1" eaLnBrk="1" hangingPunct="1">
              <a:lnSpc>
                <a:spcPct val="90000"/>
              </a:lnSpc>
              <a:buClr>
                <a:srgbClr val="3333CC"/>
              </a:buClr>
              <a:buFont typeface="Wingdings" pitchFamily="2" charset="2"/>
              <a:buChar char="Ø"/>
            </a:pPr>
            <a:r>
              <a:rPr lang="zh-CN" altLang="en-US" b="1" smtClean="0">
                <a:solidFill>
                  <a:schemeClr val="hlink"/>
                </a:solidFill>
              </a:rPr>
              <a:t>经济波动</a:t>
            </a:r>
            <a:endParaRPr lang="zh-CN" altLang="en-US" sz="2400" smtClean="0">
              <a:solidFill>
                <a:schemeClr val="hlink"/>
              </a:solidFill>
            </a:endParaRPr>
          </a:p>
        </p:txBody>
      </p:sp>
      <p:sp>
        <p:nvSpPr>
          <p:cNvPr id="1741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6ED4227-9753-4A13-850C-0918BBE0D164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7413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741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77C031D-0757-4C4F-A037-2E1F5F77BF7C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976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95B3C9-84C8-49E9-A8F6-EE29F44E9E0B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843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B159D1B-D7E2-4469-AF5D-A6E9919C953B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b="1" smtClean="0"/>
              <a:t>宏观经济学研究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的问题</a:t>
            </a:r>
            <a:endParaRPr lang="zh-CN" altLang="en-US" b="1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 lIns="92075" tIns="46038" rIns="92075" bIns="46038"/>
          <a:lstStyle/>
          <a:p>
            <a:pPr lvl="1" eaLnBrk="1" hangingPunct="1">
              <a:buFont typeface="Wingdings" pitchFamily="2" charset="2"/>
              <a:buNone/>
            </a:pPr>
            <a:r>
              <a:rPr lang="zh-CN" altLang="en-US" smtClean="0"/>
              <a:t>  </a:t>
            </a:r>
            <a:r>
              <a:rPr lang="zh-CN" altLang="en-US" b="1" smtClean="0">
                <a:solidFill>
                  <a:srgbClr val="0033CC"/>
                </a:solidFill>
              </a:rPr>
              <a:t>1. 一国的资源是否被充分地利用？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       最重要的资源是人力资源和资本   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       代表参数：</a:t>
            </a:r>
            <a:r>
              <a:rPr lang="zh-CN" altLang="en-US" b="1" smtClean="0">
                <a:solidFill>
                  <a:schemeClr val="hlink"/>
                </a:solidFill>
              </a:rPr>
              <a:t>失业率、利率</a:t>
            </a:r>
          </a:p>
          <a:p>
            <a:pPr lvl="1" eaLnBrk="1" hangingPunct="1">
              <a:buFont typeface="Wingdings" pitchFamily="2" charset="2"/>
              <a:buNone/>
            </a:pPr>
            <a:endParaRPr lang="zh-CN" altLang="en-US" b="1" smtClean="0">
              <a:solidFill>
                <a:srgbClr val="0033CC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  2.社会生产能力是否在增长？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     经济是否在发展？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     代表参数：</a:t>
            </a:r>
            <a:r>
              <a:rPr lang="en-US" altLang="zh-CN" b="1" smtClean="0">
                <a:solidFill>
                  <a:schemeClr val="hlink"/>
                </a:solidFill>
              </a:rPr>
              <a:t>GDP</a:t>
            </a:r>
            <a:r>
              <a:rPr lang="zh-CN" altLang="en-US" b="1" smtClean="0">
                <a:solidFill>
                  <a:schemeClr val="hlink"/>
                </a:solidFill>
              </a:rPr>
              <a:t>的增长率</a:t>
            </a:r>
          </a:p>
        </p:txBody>
      </p:sp>
      <p:sp>
        <p:nvSpPr>
          <p:cNvPr id="1843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106669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9EFE57A-C214-4A90-840D-E7EBB70C3F0E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945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E663A06-C6E9-4D65-90D4-9C6599131861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b="1" smtClean="0"/>
              <a:t>宏观经济学研究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的问题</a:t>
            </a:r>
            <a:endParaRPr lang="zh-CN" altLang="en-US" b="1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4114800"/>
          </a:xfrm>
        </p:spPr>
        <p:txBody>
          <a:bodyPr lIns="92075" tIns="46038" rIns="92075" bIns="46038"/>
          <a:lstStyle/>
          <a:p>
            <a:pPr lvl="1" eaLnBrk="1" hangingPunct="1">
              <a:buFont typeface="Wingdings" pitchFamily="2" charset="2"/>
              <a:buNone/>
            </a:pPr>
            <a:r>
              <a:rPr lang="zh-CN" altLang="en-US" smtClean="0"/>
              <a:t> </a:t>
            </a:r>
            <a:r>
              <a:rPr lang="zh-CN" altLang="en-US" b="1" smtClean="0">
                <a:solidFill>
                  <a:srgbClr val="0033CC"/>
                </a:solidFill>
              </a:rPr>
              <a:t>3. 一国的货币购买力是否稳定？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       货币的信用是否在变化，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       代表参数： </a:t>
            </a:r>
            <a:r>
              <a:rPr lang="zh-CN" altLang="en-US" b="1" smtClean="0">
                <a:solidFill>
                  <a:schemeClr val="hlink"/>
                </a:solidFill>
              </a:rPr>
              <a:t>通货膨胀率</a:t>
            </a:r>
          </a:p>
          <a:p>
            <a:pPr lvl="1" eaLnBrk="1" hangingPunct="1">
              <a:buFont typeface="Wingdings" pitchFamily="2" charset="2"/>
              <a:buNone/>
            </a:pPr>
            <a:endParaRPr lang="zh-CN" altLang="en-US" b="1" smtClean="0">
              <a:solidFill>
                <a:srgbClr val="0033CC"/>
              </a:solidFill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 4. 国际贸易，外汇是否平衡，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       代表参数：</a:t>
            </a:r>
            <a:r>
              <a:rPr lang="zh-CN" altLang="en-US" b="1" smtClean="0">
                <a:solidFill>
                  <a:schemeClr val="hlink"/>
                </a:solidFill>
              </a:rPr>
              <a:t>汇率</a:t>
            </a:r>
          </a:p>
          <a:p>
            <a:pPr lvl="1" eaLnBrk="1" hangingPunct="1">
              <a:buFont typeface="Wingdings" pitchFamily="2" charset="2"/>
              <a:buNone/>
            </a:pPr>
            <a:endParaRPr lang="zh-CN" altLang="en-US" smtClean="0"/>
          </a:p>
        </p:txBody>
      </p:sp>
      <p:sp>
        <p:nvSpPr>
          <p:cNvPr id="1946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58375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276872"/>
            <a:ext cx="8892480" cy="1829761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dirty="0"/>
              <a:t>三、经济学十大原理</a:t>
            </a:r>
            <a:r>
              <a:rPr lang="en-US" altLang="zh-CN" dirty="0"/>
              <a:t/>
            </a:r>
            <a:br>
              <a:rPr lang="en-US" altLang="zh-CN" dirty="0"/>
            </a:br>
            <a:r>
              <a:rPr lang="en-US" altLang="zh-CN" dirty="0"/>
              <a:t>         Principles of  Microeconomics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19857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916832"/>
            <a:ext cx="8458200" cy="411480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33CC"/>
                </a:solidFill>
              </a:rPr>
              <a:t>   </a:t>
            </a:r>
            <a:r>
              <a:rPr lang="zh-CN" altLang="en-US" b="1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原理一  </a:t>
            </a:r>
            <a:r>
              <a:rPr lang="en-US" altLang="zh-CN" b="1" dirty="0" smtClean="0"/>
              <a:t>People face trade-offs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dirty="0" smtClean="0"/>
              <a:t>		</a:t>
            </a:r>
            <a:r>
              <a:rPr lang="zh-CN" altLang="en-US" b="1" dirty="0" smtClean="0"/>
              <a:t>时间的分配，收入的分配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/>
              <a:t>		政府的决策，决策是价值判断（</a:t>
            </a:r>
            <a:r>
              <a:rPr lang="zh-CN" altLang="en-US" b="1" dirty="0" smtClean="0">
                <a:solidFill>
                  <a:schemeClr val="hlink"/>
                </a:solidFill>
              </a:rPr>
              <a:t>效率与公平问题</a:t>
            </a:r>
            <a:r>
              <a:rPr lang="zh-CN" altLang="en-US" b="1" dirty="0" smtClean="0"/>
              <a:t>）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33CC"/>
                </a:solidFill>
              </a:rPr>
              <a:t>   </a:t>
            </a:r>
            <a:r>
              <a:rPr lang="zh-CN" altLang="en-US" b="1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原理二  </a:t>
            </a:r>
            <a:r>
              <a:rPr lang="en-US" altLang="zh-CN" b="1" dirty="0" smtClean="0"/>
              <a:t>The cost of something is what you give up to get it</a:t>
            </a:r>
            <a:r>
              <a:rPr lang="zh-CN" altLang="en-US" dirty="0" smtClean="0"/>
              <a:t>	</a:t>
            </a:r>
            <a:r>
              <a:rPr lang="zh-CN" altLang="en-US" b="1" dirty="0" smtClean="0"/>
              <a:t>     </a:t>
            </a:r>
            <a:endParaRPr lang="en-US" altLang="zh-CN" b="1" dirty="0" smtClean="0"/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/>
              <a:t>对可供选择的方案进行成本与效益分析</a:t>
            </a:r>
            <a:endParaRPr lang="en-US" altLang="zh-CN" b="1" dirty="0" smtClean="0"/>
          </a:p>
          <a:p>
            <a:pPr eaLnBrk="1" hangingPunct="1">
              <a:buFont typeface="Wingdings" pitchFamily="2" charset="2"/>
              <a:buNone/>
            </a:pPr>
            <a:endParaRPr lang="en-US" altLang="zh-CN" b="1" dirty="0"/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FF0000"/>
                </a:solidFill>
              </a:rPr>
              <a:t>思考</a:t>
            </a:r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r>
              <a:rPr lang="zh-CN" altLang="en-US" b="1" dirty="0" smtClean="0">
                <a:solidFill>
                  <a:srgbClr val="FF0000"/>
                </a:solidFill>
              </a:rPr>
              <a:t>：你们上大学的机会成本是什么？</a:t>
            </a:r>
          </a:p>
        </p:txBody>
      </p:sp>
      <p:sp>
        <p:nvSpPr>
          <p:cNvPr id="20482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5FD7727-F63F-4432-802E-CD492390695D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dirty="0" smtClean="0">
              <a:solidFill>
                <a:srgbClr val="000000"/>
              </a:solidFill>
            </a:endParaRPr>
          </a:p>
        </p:txBody>
      </p:sp>
      <p:sp>
        <p:nvSpPr>
          <p:cNvPr id="2048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048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6D8241C-662F-4277-B1EF-D3960242EEE1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>
            <a:normAutofit fontScale="90000"/>
          </a:bodyPr>
          <a:lstStyle/>
          <a:p>
            <a:pPr eaLnBrk="1" hangingPunct="1">
              <a:defRPr/>
            </a:pPr>
            <a:r>
              <a:rPr lang="zh-CN" altLang="en-US" b="1" dirty="0" smtClean="0"/>
              <a:t>三、经济学十大原理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en-US" altLang="zh-CN" b="1" dirty="0" smtClean="0"/>
              <a:t>         </a:t>
            </a:r>
            <a:r>
              <a:rPr lang="en-US" altLang="zh-CN" sz="2400" b="1" dirty="0" smtClean="0"/>
              <a:t>Principles of  Microeconomics</a:t>
            </a:r>
            <a:endParaRPr lang="zh-CN" altLang="en-US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67401"/>
      </p:ext>
    </p:extLst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2209800"/>
            <a:ext cx="7772400" cy="4114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原理三  </a:t>
            </a:r>
            <a:r>
              <a:rPr lang="en-US" altLang="zh-CN" b="1" smtClean="0"/>
              <a:t>Rational people think at the margin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mtClean="0"/>
              <a:t>		</a:t>
            </a:r>
            <a:r>
              <a:rPr lang="zh-CN" altLang="en-US" b="1" smtClean="0"/>
              <a:t>比较不同方案的增量变化---边际变化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smtClean="0"/>
              <a:t>		       选择边际成本较小的方案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smtClean="0"/>
              <a:t>       边际收益</a:t>
            </a:r>
            <a:r>
              <a:rPr lang="zh-CN" altLang="en-US" b="1" smtClean="0">
                <a:solidFill>
                  <a:schemeClr val="hlink"/>
                </a:solidFill>
              </a:rPr>
              <a:t>等于</a:t>
            </a:r>
            <a:r>
              <a:rPr lang="zh-CN" altLang="en-US" b="1" smtClean="0"/>
              <a:t>边际成本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原理四  </a:t>
            </a:r>
            <a:r>
              <a:rPr lang="en-US" altLang="zh-CN" b="1" smtClean="0"/>
              <a:t>People respond to incentives</a:t>
            </a:r>
            <a:endParaRPr lang="zh-CN" altLang="en-US" b="1" smtClean="0"/>
          </a:p>
        </p:txBody>
      </p:sp>
      <p:sp>
        <p:nvSpPr>
          <p:cNvPr id="21508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37D5D5-29A5-4124-9A4D-E469C89395ED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1509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151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AC4C8DD-C890-4A02-8BDA-7B35BCF1525B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经济学十大原理</a:t>
            </a:r>
          </a:p>
        </p:txBody>
      </p:sp>
    </p:spTree>
    <p:extLst>
      <p:ext uri="{BB962C8B-B14F-4D97-AF65-F5344CB8AC3E}">
        <p14:creationId xmlns:p14="http://schemas.microsoft.com/office/powerpoint/2010/main" val="1898936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/>
              <a:t>考核方式：</a:t>
            </a:r>
            <a:endParaRPr lang="zh-CN" altLang="en-US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b="1" dirty="0" smtClean="0"/>
              <a:t>闭卷考试</a:t>
            </a:r>
            <a:endParaRPr lang="en-US" altLang="zh-CN" b="1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卷面成绩：</a:t>
            </a:r>
            <a:r>
              <a:rPr lang="en-US" altLang="zh-CN" dirty="0" smtClean="0"/>
              <a:t>60%</a:t>
            </a:r>
          </a:p>
          <a:p>
            <a:r>
              <a:rPr lang="en-US" altLang="zh-CN" dirty="0"/>
              <a:t> </a:t>
            </a:r>
            <a:r>
              <a:rPr lang="en-US" altLang="zh-CN" dirty="0" smtClean="0"/>
              <a:t>   </a:t>
            </a:r>
            <a:r>
              <a:rPr lang="zh-CN" altLang="en-US" dirty="0" smtClean="0"/>
              <a:t>平时成绩：</a:t>
            </a:r>
            <a:r>
              <a:rPr lang="en-US" altLang="zh-CN" dirty="0" smtClean="0"/>
              <a:t>40%</a:t>
            </a:r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</a:t>
            </a:r>
            <a:r>
              <a:rPr lang="zh-CN" altLang="en-US" dirty="0" smtClean="0"/>
              <a:t>出勤</a:t>
            </a:r>
            <a:r>
              <a:rPr lang="en-US" altLang="zh-CN" dirty="0" smtClean="0"/>
              <a:t>5%</a:t>
            </a:r>
            <a:r>
              <a:rPr lang="zh-CN" altLang="en-US" dirty="0" smtClean="0"/>
              <a:t>，参与度</a:t>
            </a:r>
            <a:r>
              <a:rPr lang="en-US" altLang="zh-CN" dirty="0" smtClean="0"/>
              <a:t>15%</a:t>
            </a:r>
            <a:r>
              <a:rPr lang="zh-CN" altLang="en-US" dirty="0" smtClean="0"/>
              <a:t>，作业完成</a:t>
            </a:r>
            <a:r>
              <a:rPr lang="en-US" altLang="zh-CN" dirty="0" smtClean="0"/>
              <a:t>20%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358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467544" y="1196752"/>
            <a:ext cx="8507288" cy="4752528"/>
          </a:xfrm>
        </p:spPr>
        <p:txBody>
          <a:bodyPr>
            <a:noAutofit/>
          </a:bodyPr>
          <a:lstStyle/>
          <a:p>
            <a:r>
              <a:rPr lang="zh-CN" altLang="en-US" sz="2600" dirty="0" smtClean="0"/>
              <a:t>以</a:t>
            </a:r>
            <a:r>
              <a:rPr lang="zh-CN" altLang="en-US" sz="2600" dirty="0"/>
              <a:t>机票价格定价决策为例</a:t>
            </a:r>
            <a:r>
              <a:rPr lang="zh-CN" altLang="en-US" sz="2600" dirty="0" smtClean="0"/>
              <a:t>说明</a:t>
            </a:r>
            <a:endParaRPr lang="en-US" altLang="zh-CN" sz="2600" dirty="0"/>
          </a:p>
          <a:p>
            <a:r>
              <a:rPr lang="zh-CN" altLang="en-US" sz="2600" dirty="0" smtClean="0"/>
              <a:t>机票成本每张</a:t>
            </a:r>
            <a:r>
              <a:rPr lang="en-US" altLang="zh-CN" sz="2600" dirty="0" smtClean="0"/>
              <a:t>500</a:t>
            </a:r>
            <a:r>
              <a:rPr lang="zh-CN" altLang="en-US" sz="2600" dirty="0" smtClean="0"/>
              <a:t>元</a:t>
            </a:r>
            <a:endParaRPr lang="en-US" altLang="zh-CN" sz="2600" dirty="0"/>
          </a:p>
          <a:p>
            <a:r>
              <a:rPr lang="zh-CN" altLang="en-US" sz="2600" dirty="0" smtClean="0"/>
              <a:t>某些</a:t>
            </a:r>
            <a:r>
              <a:rPr lang="zh-CN" altLang="en-US" sz="2600" dirty="0"/>
              <a:t>乘客因为种种原因未事先预定机票而是临时在</a:t>
            </a:r>
            <a:r>
              <a:rPr lang="zh-CN" altLang="en-US" sz="2600" dirty="0" smtClean="0"/>
              <a:t>机场</a:t>
            </a:r>
            <a:r>
              <a:rPr lang="zh-CN" altLang="en-US" sz="2600" dirty="0"/>
              <a:t>内买票，航空公司能向这样的乘客索要多少钱</a:t>
            </a:r>
            <a:r>
              <a:rPr lang="zh-CN" altLang="en-US" sz="2600" dirty="0" smtClean="0"/>
              <a:t>？</a:t>
            </a:r>
            <a:r>
              <a:rPr lang="zh-CN" altLang="en-US" sz="2600" dirty="0"/>
              <a:t>例如飞机正准备起飞但还有</a:t>
            </a:r>
            <a:r>
              <a:rPr lang="en-US" altLang="zh-CN" sz="2600" dirty="0"/>
              <a:t>10 </a:t>
            </a:r>
            <a:r>
              <a:rPr lang="zh-CN" altLang="en-US" sz="2600" dirty="0"/>
              <a:t>个空座，某个在登机口等待的乘客准备临时买票，他愿意花</a:t>
            </a:r>
            <a:r>
              <a:rPr lang="en-US" altLang="zh-CN" sz="2600" dirty="0"/>
              <a:t>300 </a:t>
            </a:r>
            <a:r>
              <a:rPr lang="zh-CN" altLang="en-US" sz="2600" dirty="0"/>
              <a:t>元买一张机票。航空公司应该卖给他机票</a:t>
            </a:r>
            <a:r>
              <a:rPr lang="zh-CN" altLang="en-US" sz="2600" dirty="0" smtClean="0"/>
              <a:t>吗</a:t>
            </a:r>
            <a:r>
              <a:rPr lang="zh-CN" altLang="en-US" sz="2600" dirty="0"/>
              <a:t>？</a:t>
            </a:r>
            <a:endParaRPr lang="en-US" altLang="zh-CN" sz="2600" dirty="0"/>
          </a:p>
          <a:p>
            <a:r>
              <a:rPr lang="zh-CN" altLang="en-US" sz="2600" dirty="0" smtClean="0">
                <a:solidFill>
                  <a:srgbClr val="FF0000"/>
                </a:solidFill>
              </a:rPr>
              <a:t>当然</a:t>
            </a:r>
            <a:r>
              <a:rPr lang="zh-CN" altLang="en-US" sz="2600" dirty="0">
                <a:solidFill>
                  <a:srgbClr val="FF0000"/>
                </a:solidFill>
              </a:rPr>
              <a:t>应该卖</a:t>
            </a:r>
            <a:r>
              <a:rPr lang="zh-CN" altLang="en-US" sz="2600" dirty="0" smtClean="0">
                <a:solidFill>
                  <a:srgbClr val="FF0000"/>
                </a:solidFill>
              </a:rPr>
              <a:t>。   平均成本</a:t>
            </a:r>
            <a:r>
              <a:rPr lang="zh-CN" altLang="en-US" sz="2600" dirty="0" smtClean="0"/>
              <a:t>为</a:t>
            </a:r>
            <a:r>
              <a:rPr lang="en-US" altLang="zh-CN" sz="2600" dirty="0"/>
              <a:t>500 </a:t>
            </a:r>
            <a:r>
              <a:rPr lang="zh-CN" altLang="en-US" sz="2600" dirty="0"/>
              <a:t>元</a:t>
            </a:r>
            <a:r>
              <a:rPr lang="zh-CN" altLang="en-US" sz="2600" dirty="0" smtClean="0"/>
              <a:t>，</a:t>
            </a:r>
            <a:r>
              <a:rPr lang="zh-CN" altLang="en-US" sz="2600" dirty="0" smtClean="0">
                <a:solidFill>
                  <a:srgbClr val="FF0000"/>
                </a:solidFill>
              </a:rPr>
              <a:t>边际成本</a:t>
            </a:r>
            <a:r>
              <a:rPr lang="zh-CN" altLang="en-US" sz="2600" dirty="0" smtClean="0"/>
              <a:t>（</a:t>
            </a:r>
            <a:r>
              <a:rPr lang="en-US" altLang="zh-CN" sz="2600" dirty="0"/>
              <a:t>marginal cost</a:t>
            </a:r>
            <a:r>
              <a:rPr lang="zh-CN" altLang="en-US" sz="2600" dirty="0"/>
              <a:t>）仅为该乘客消费的一袋花生米和一罐苏打水的</a:t>
            </a:r>
            <a:r>
              <a:rPr lang="zh-CN" altLang="en-US" sz="2600" dirty="0" smtClean="0"/>
              <a:t>费用。</a:t>
            </a:r>
            <a:r>
              <a:rPr lang="zh-CN" altLang="en-US" sz="2600" dirty="0"/>
              <a:t>只要这样的乘客支付的价格大于边际成本，卖票给他对于</a:t>
            </a:r>
            <a:r>
              <a:rPr lang="zh-CN" altLang="en-US" sz="2600" dirty="0" smtClean="0"/>
              <a:t>航空公司</a:t>
            </a:r>
            <a:r>
              <a:rPr lang="zh-CN" altLang="en-US" sz="2600" dirty="0"/>
              <a:t>来说是有利可图的。</a:t>
            </a:r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zh-CN" altLang="en-US" dirty="0" smtClean="0"/>
              <a:t>思考题</a:t>
            </a:r>
            <a:r>
              <a:rPr lang="en-US" altLang="zh-CN" dirty="0" smtClean="0"/>
              <a:t>2</a:t>
            </a:r>
            <a:r>
              <a:rPr lang="zh-CN" altLang="en-US" dirty="0" smtClean="0"/>
              <a:t>：边际的概念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0813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989138"/>
            <a:ext cx="7772400" cy="45720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原理五  </a:t>
            </a:r>
            <a:r>
              <a:rPr lang="en-US" altLang="zh-CN" b="1" dirty="0" smtClean="0"/>
              <a:t>Trade can make everyone better off</a:t>
            </a:r>
            <a:r>
              <a:rPr lang="zh-CN" altLang="en-US" b="1" dirty="0" smtClean="0"/>
              <a:t>  比较优势的发挥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原理六  </a:t>
            </a:r>
            <a:r>
              <a:rPr lang="en-US" altLang="zh-CN" b="1" dirty="0" smtClean="0"/>
              <a:t>Markets are usually a good way to organize economic activity</a:t>
            </a:r>
            <a:r>
              <a:rPr lang="zh-CN" altLang="en-US" dirty="0" smtClean="0"/>
              <a:t>		</a:t>
            </a:r>
            <a:r>
              <a:rPr lang="zh-CN" altLang="en-US" b="1" dirty="0" smtClean="0">
                <a:solidFill>
                  <a:schemeClr val="hlink"/>
                </a:solidFill>
              </a:rPr>
              <a:t>一只看不见的手</a:t>
            </a:r>
            <a:endParaRPr lang="zh-CN" altLang="en-US" sz="4000" b="1" dirty="0" smtClean="0">
              <a:solidFill>
                <a:schemeClr val="hlink"/>
              </a:solidFill>
            </a:endParaRPr>
          </a:p>
          <a:p>
            <a:pPr>
              <a:buNone/>
            </a:pPr>
            <a:r>
              <a:rPr lang="zh-CN" altLang="en-US" b="1" dirty="0" smtClean="0">
                <a:solidFill>
                  <a:srgbClr val="0033CC"/>
                </a:solidFill>
                <a:latin typeface="黑体" pitchFamily="49" charset="-122"/>
                <a:ea typeface="黑体" pitchFamily="49" charset="-122"/>
              </a:rPr>
              <a:t>原理七  </a:t>
            </a:r>
            <a:r>
              <a:rPr lang="en-US" altLang="zh-CN" b="1" dirty="0" smtClean="0"/>
              <a:t>Governments can sometimes improve market  outcomes</a:t>
            </a:r>
          </a:p>
          <a:p>
            <a:pPr>
              <a:buNone/>
            </a:pPr>
            <a:r>
              <a:rPr lang="zh-CN" altLang="en-US" b="1" dirty="0" smtClean="0">
                <a:solidFill>
                  <a:schemeClr val="hlink"/>
                </a:solidFill>
              </a:rPr>
              <a:t>（</a:t>
            </a:r>
            <a:r>
              <a:rPr lang="zh-CN" altLang="en-US" b="1" dirty="0">
                <a:solidFill>
                  <a:schemeClr val="hlink"/>
                </a:solidFill>
              </a:rPr>
              <a:t>要用一只看得见的手来进行调控）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>
                <a:solidFill>
                  <a:schemeClr val="hlink"/>
                </a:solidFill>
              </a:rPr>
              <a:t>	</a:t>
            </a:r>
            <a:r>
              <a:rPr lang="en-US" altLang="zh-CN" sz="4000" b="1" dirty="0" smtClean="0"/>
              <a:t>         </a:t>
            </a:r>
            <a:r>
              <a:rPr lang="zh-CN" altLang="en-US" b="1" dirty="0" smtClean="0"/>
              <a:t>外部性，公共物品</a:t>
            </a:r>
          </a:p>
        </p:txBody>
      </p:sp>
      <p:sp>
        <p:nvSpPr>
          <p:cNvPr id="22532" name="日期占位符 3"/>
          <p:cNvSpPr>
            <a:spLocks noGrp="1"/>
          </p:cNvSpPr>
          <p:nvPr>
            <p:ph type="dt" sz="half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B9DE4C9-CCAA-4FCD-8751-72725D4CA8E0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2533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549275"/>
            <a:ext cx="7793037" cy="1143000"/>
          </a:xfrm>
        </p:spPr>
        <p:txBody>
          <a:bodyPr/>
          <a:lstStyle/>
          <a:p>
            <a:pPr eaLnBrk="1" hangingPunct="1"/>
            <a:r>
              <a:rPr lang="zh-CN" altLang="en-US" b="1" smtClean="0"/>
              <a:t>经济学十大原理</a:t>
            </a:r>
          </a:p>
        </p:txBody>
      </p:sp>
    </p:spTree>
    <p:extLst>
      <p:ext uri="{BB962C8B-B14F-4D97-AF65-F5344CB8AC3E}">
        <p14:creationId xmlns:p14="http://schemas.microsoft.com/office/powerpoint/2010/main" val="3175870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99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772816"/>
            <a:ext cx="8640762" cy="4114800"/>
          </a:xfrm>
        </p:spPr>
        <p:txBody>
          <a:bodyPr/>
          <a:lstStyle/>
          <a:p>
            <a:pPr marL="0" indent="0" eaLnBrk="1" hangingPunct="1"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zh-CN" altLang="en-US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原理八 </a:t>
            </a:r>
            <a:r>
              <a:rPr lang="zh-CN" altLang="en-US" dirty="0"/>
              <a:t> </a:t>
            </a:r>
            <a:r>
              <a:rPr lang="en-US" altLang="zh-CN" b="1" dirty="0"/>
              <a:t>A country’s standard of living depends on its ability to produce goods and services</a:t>
            </a:r>
            <a:endParaRPr lang="zh-CN" altLang="en-US" b="1" dirty="0"/>
          </a:p>
          <a:p>
            <a:pPr marL="0" indent="0" eaLnBrk="1" hangingPunct="1"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zh-CN" altLang="en-US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原理九  </a:t>
            </a:r>
            <a:r>
              <a:rPr lang="en-US" altLang="zh-CN" b="1" dirty="0"/>
              <a:t>Prices rise when the government  prints too much </a:t>
            </a:r>
            <a:r>
              <a:rPr lang="en-US" altLang="zh-CN" b="1" dirty="0" smtClean="0"/>
              <a:t>money  </a:t>
            </a:r>
            <a:endParaRPr lang="zh-CN" altLang="en-US" b="1" dirty="0"/>
          </a:p>
          <a:p>
            <a:pPr marL="0" indent="0" eaLnBrk="1" hangingPunct="1"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zh-CN" altLang="en-US" b="1" dirty="0">
                <a:solidFill>
                  <a:srgbClr val="00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原理十  </a:t>
            </a:r>
            <a:r>
              <a:rPr lang="en-US" altLang="zh-CN" b="1" dirty="0"/>
              <a:t>Society faces a short-run trade-off between inflation </a:t>
            </a:r>
            <a:r>
              <a:rPr lang="en-US" altLang="zh-CN" b="1" dirty="0" smtClean="0"/>
              <a:t>and unemployment</a:t>
            </a:r>
          </a:p>
          <a:p>
            <a:pPr marL="0" indent="0" eaLnBrk="1" hangingPunct="1">
              <a:lnSpc>
                <a:spcPts val="3500"/>
              </a:lnSpc>
              <a:buFont typeface="Wingdings" pitchFamily="2" charset="2"/>
              <a:buNone/>
              <a:defRPr/>
            </a:pPr>
            <a:r>
              <a:rPr lang="en-US" altLang="zh-CN" b="1" dirty="0"/>
              <a:t> </a:t>
            </a:r>
            <a:r>
              <a:rPr lang="en-US" altLang="zh-CN" b="1" dirty="0" smtClean="0"/>
              <a:t>   </a:t>
            </a:r>
            <a:r>
              <a:rPr lang="zh-CN" altLang="en-US" b="1" dirty="0"/>
              <a:t>课外</a:t>
            </a:r>
            <a:r>
              <a:rPr lang="zh-CN" altLang="en-US" b="1" dirty="0" smtClean="0"/>
              <a:t>思考题</a:t>
            </a:r>
            <a:r>
              <a:rPr lang="en-US" altLang="zh-CN" b="1" dirty="0" smtClean="0"/>
              <a:t>1</a:t>
            </a:r>
            <a:r>
              <a:rPr lang="zh-CN" altLang="en-US" b="1" dirty="0" smtClean="0"/>
              <a:t>：菲利普斯曲线</a:t>
            </a:r>
            <a:endParaRPr lang="en-US" altLang="zh-CN" b="1" dirty="0"/>
          </a:p>
        </p:txBody>
      </p:sp>
      <p:sp>
        <p:nvSpPr>
          <p:cNvPr id="2355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/>
              <a:t>经济学十大原理</a:t>
            </a:r>
          </a:p>
        </p:txBody>
      </p:sp>
    </p:spTree>
    <p:extLst>
      <p:ext uri="{BB962C8B-B14F-4D97-AF65-F5344CB8AC3E}">
        <p14:creationId xmlns:p14="http://schemas.microsoft.com/office/powerpoint/2010/main" val="639139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764704"/>
            <a:ext cx="7793037" cy="926976"/>
          </a:xfrm>
        </p:spPr>
        <p:txBody>
          <a:bodyPr/>
          <a:lstStyle/>
          <a:p>
            <a:r>
              <a:rPr lang="zh-CN" altLang="en-US" sz="36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四、经济学家思维方式：</a:t>
            </a:r>
            <a:endParaRPr lang="zh-CN" altLang="en-US" sz="36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8098297" cy="3216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59632" y="1916832"/>
            <a:ext cx="37914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作为社会科学的经济学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720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经济学家提炼理论</a:t>
            </a:r>
            <a:r>
              <a:rPr lang="en-US" altLang="zh-CN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步曲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060848"/>
            <a:ext cx="6840760" cy="4201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74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经济学家的工具箱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132856"/>
            <a:ext cx="7772400" cy="2657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15616" y="5085184"/>
            <a:ext cx="6912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课外思考题</a:t>
            </a:r>
            <a:r>
              <a:rPr lang="en-US" altLang="zh-CN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</a:t>
            </a:r>
            <a:r>
              <a:rPr lang="zh-CN" alt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：什么是静态分析？什么是动态分析？</a:t>
            </a:r>
            <a:endParaRPr lang="zh-CN" altLang="en-US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0517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1"/>
          <p:cNvSpPr>
            <a:spLocks noGrp="1"/>
          </p:cNvSpPr>
          <p:nvPr>
            <p:ph type="dt" sz="quarter" idx="10"/>
          </p:nvPr>
        </p:nvSpPr>
        <p:spPr>
          <a:xfrm>
            <a:off x="914400" y="632460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A20826-373A-4132-8747-17173530F5BA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5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Introduction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F6497A1-C81C-44D8-A35E-2DE91C98A62A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1068388" y="152400"/>
            <a:ext cx="7086600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4000" b="1" dirty="0" smtClean="0">
                <a:solidFill>
                  <a:srgbClr val="000000"/>
                </a:solidFill>
                <a:latin typeface="Book Antiqua" pitchFamily="18" charset="0"/>
              </a:rPr>
              <a:t>循环流量图</a:t>
            </a:r>
            <a:endParaRPr lang="zh-CN" altLang="en-US" sz="4000" b="1" dirty="0">
              <a:solidFill>
                <a:srgbClr val="000000"/>
              </a:solidFill>
              <a:latin typeface="Book Antiqua" pitchFamily="18" charset="0"/>
            </a:endParaRPr>
          </a:p>
        </p:txBody>
      </p:sp>
      <p:sp>
        <p:nvSpPr>
          <p:cNvPr id="8" name="Rectangle 3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533400" y="1447800"/>
            <a:ext cx="85344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32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 </a:t>
            </a:r>
          </a:p>
        </p:txBody>
      </p:sp>
      <p:graphicFrame>
        <p:nvGraphicFramePr>
          <p:cNvPr id="9" name="Object 4"/>
          <p:cNvGraphicFramePr>
            <a:graphicFrameLocks/>
          </p:cNvGraphicFramePr>
          <p:nvPr/>
        </p:nvGraphicFramePr>
        <p:xfrm>
          <a:off x="7666038" y="3240088"/>
          <a:ext cx="1020762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Art" r:id="rId3" imgW="3659752" imgH="2488602" progId="MS_ClipArt_Gallery.2">
                  <p:embed/>
                </p:oleObj>
              </mc:Choice>
              <mc:Fallback>
                <p:oleObj name="ClipArt" r:id="rId3" imgW="3659752" imgH="2488602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038" y="3240088"/>
                        <a:ext cx="1020762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/>
          </p:cNvGraphicFramePr>
          <p:nvPr/>
        </p:nvGraphicFramePr>
        <p:xfrm>
          <a:off x="533400" y="3276600"/>
          <a:ext cx="7620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ClipArt" r:id="rId5" imgW="2487394" imgH="3661840" progId="MS_ClipArt_Gallery.2">
                  <p:embed/>
                </p:oleObj>
              </mc:Choice>
              <mc:Fallback>
                <p:oleObj name="ClipArt" r:id="rId5" imgW="2487394" imgH="36618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76600"/>
                        <a:ext cx="7620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/>
          </p:cNvGraphicFramePr>
          <p:nvPr/>
        </p:nvGraphicFramePr>
        <p:xfrm>
          <a:off x="4267200" y="3275013"/>
          <a:ext cx="91440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ClipArt" r:id="rId7" imgW="2960993" imgH="3662588" progId="MS_ClipArt_Gallery.2">
                  <p:embed/>
                </p:oleObj>
              </mc:Choice>
              <mc:Fallback>
                <p:oleObj name="ClipArt" r:id="rId7" imgW="2960993" imgH="3662588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275013"/>
                        <a:ext cx="914400" cy="1144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044950" y="1073150"/>
            <a:ext cx="10922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 b="1">
              <a:solidFill>
                <a:srgbClr val="000000"/>
              </a:solidFill>
            </a:endParaRPr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4197350" y="5721350"/>
            <a:ext cx="1054100" cy="5969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4114800" y="1219200"/>
            <a:ext cx="1066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600" b="1">
                <a:solidFill>
                  <a:srgbClr val="000000"/>
                </a:solidFill>
                <a:latin typeface="Book Antiqua" pitchFamily="18" charset="0"/>
              </a:rPr>
              <a:t>要素市场</a:t>
            </a:r>
          </a:p>
        </p:txBody>
      </p:sp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4191000" y="5791200"/>
            <a:ext cx="1295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Book Antiqua" pitchFamily="18" charset="0"/>
              </a:rPr>
              <a:t>产品市场</a:t>
            </a:r>
          </a:p>
        </p:txBody>
      </p:sp>
      <p:sp>
        <p:nvSpPr>
          <p:cNvPr id="16" name="AutoShape 11"/>
          <p:cNvSpPr>
            <a:spLocks noChangeArrowheads="1"/>
          </p:cNvSpPr>
          <p:nvPr/>
        </p:nvSpPr>
        <p:spPr bwMode="auto">
          <a:xfrm>
            <a:off x="1835150" y="3740150"/>
            <a:ext cx="1739900" cy="215900"/>
          </a:xfrm>
          <a:prstGeom prst="leftArrow">
            <a:avLst>
              <a:gd name="adj1" fmla="val 50000"/>
              <a:gd name="adj2" fmla="val 192591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7" name="AutoShape 12"/>
          <p:cNvSpPr>
            <a:spLocks noChangeArrowheads="1"/>
          </p:cNvSpPr>
          <p:nvPr/>
        </p:nvSpPr>
        <p:spPr bwMode="auto">
          <a:xfrm>
            <a:off x="5797550" y="3435350"/>
            <a:ext cx="1739900" cy="215900"/>
          </a:xfrm>
          <a:prstGeom prst="leftArrow">
            <a:avLst>
              <a:gd name="adj1" fmla="val 50000"/>
              <a:gd name="adj2" fmla="val 192591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5797550" y="3816350"/>
            <a:ext cx="1739900" cy="215900"/>
          </a:xfrm>
          <a:prstGeom prst="rightArrow">
            <a:avLst>
              <a:gd name="adj1" fmla="val 50000"/>
              <a:gd name="adj2" fmla="val 192666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19" name="AutoShape 14"/>
          <p:cNvSpPr>
            <a:spLocks noChangeArrowheads="1"/>
          </p:cNvSpPr>
          <p:nvPr/>
        </p:nvSpPr>
        <p:spPr bwMode="auto">
          <a:xfrm>
            <a:off x="1835150" y="3435350"/>
            <a:ext cx="1739900" cy="215900"/>
          </a:xfrm>
          <a:prstGeom prst="rightArrow">
            <a:avLst>
              <a:gd name="adj1" fmla="val 50000"/>
              <a:gd name="adj2" fmla="val 192666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0" name="AutoShape 15"/>
          <p:cNvSpPr>
            <a:spLocks noChangeArrowheads="1"/>
          </p:cNvSpPr>
          <p:nvPr/>
        </p:nvSpPr>
        <p:spPr bwMode="auto">
          <a:xfrm>
            <a:off x="5797550" y="4197350"/>
            <a:ext cx="1739900" cy="215900"/>
          </a:xfrm>
          <a:prstGeom prst="rightArrow">
            <a:avLst>
              <a:gd name="adj1" fmla="val 50000"/>
              <a:gd name="adj2" fmla="val 192666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1" name="AutoShape 16"/>
          <p:cNvSpPr>
            <a:spLocks noChangeArrowheads="1"/>
          </p:cNvSpPr>
          <p:nvPr/>
        </p:nvSpPr>
        <p:spPr bwMode="auto">
          <a:xfrm>
            <a:off x="1911350" y="4044950"/>
            <a:ext cx="1739900" cy="215900"/>
          </a:xfrm>
          <a:prstGeom prst="leftArrow">
            <a:avLst>
              <a:gd name="adj1" fmla="val 50000"/>
              <a:gd name="adj2" fmla="val 19259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2" name="AutoShape 17"/>
          <p:cNvSpPr>
            <a:spLocks noChangeArrowheads="1"/>
          </p:cNvSpPr>
          <p:nvPr/>
        </p:nvSpPr>
        <p:spPr bwMode="auto">
          <a:xfrm>
            <a:off x="4806950" y="1835150"/>
            <a:ext cx="139700" cy="1054100"/>
          </a:xfrm>
          <a:prstGeom prst="upArrow">
            <a:avLst>
              <a:gd name="adj1" fmla="val 50000"/>
              <a:gd name="adj2" fmla="val 377238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3" name="AutoShape 18"/>
          <p:cNvSpPr>
            <a:spLocks noChangeArrowheads="1"/>
          </p:cNvSpPr>
          <p:nvPr/>
        </p:nvSpPr>
        <p:spPr bwMode="auto">
          <a:xfrm>
            <a:off x="4806950" y="4502150"/>
            <a:ext cx="139700" cy="1054100"/>
          </a:xfrm>
          <a:prstGeom prst="upArrow">
            <a:avLst>
              <a:gd name="adj1" fmla="val 50000"/>
              <a:gd name="adj2" fmla="val 37723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4" name="AutoShape 19"/>
          <p:cNvSpPr>
            <a:spLocks noChangeArrowheads="1"/>
          </p:cNvSpPr>
          <p:nvPr/>
        </p:nvSpPr>
        <p:spPr bwMode="auto">
          <a:xfrm>
            <a:off x="4425950" y="1835150"/>
            <a:ext cx="139700" cy="1130300"/>
          </a:xfrm>
          <a:prstGeom prst="downArrow">
            <a:avLst>
              <a:gd name="adj1" fmla="val 50000"/>
              <a:gd name="adj2" fmla="val 404583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5" name="AutoShape 20"/>
          <p:cNvSpPr>
            <a:spLocks noChangeArrowheads="1"/>
          </p:cNvSpPr>
          <p:nvPr/>
        </p:nvSpPr>
        <p:spPr bwMode="auto">
          <a:xfrm>
            <a:off x="4502150" y="4502150"/>
            <a:ext cx="139700" cy="1130300"/>
          </a:xfrm>
          <a:prstGeom prst="downArrow">
            <a:avLst>
              <a:gd name="adj1" fmla="val 50000"/>
              <a:gd name="adj2" fmla="val 404583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6" name="AutoShape 21"/>
          <p:cNvSpPr>
            <a:spLocks noChangeArrowheads="1"/>
          </p:cNvSpPr>
          <p:nvPr/>
        </p:nvSpPr>
        <p:spPr bwMode="auto">
          <a:xfrm rot="1440000">
            <a:off x="920750" y="5416550"/>
            <a:ext cx="2654300" cy="292100"/>
          </a:xfrm>
          <a:prstGeom prst="leftArrow">
            <a:avLst>
              <a:gd name="adj1" fmla="val 50000"/>
              <a:gd name="adj2" fmla="val 232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7" name="AutoShape 22"/>
          <p:cNvSpPr>
            <a:spLocks noChangeArrowheads="1"/>
          </p:cNvSpPr>
          <p:nvPr/>
        </p:nvSpPr>
        <p:spPr bwMode="auto">
          <a:xfrm rot="1440000">
            <a:off x="5645150" y="2139950"/>
            <a:ext cx="2654300" cy="292100"/>
          </a:xfrm>
          <a:prstGeom prst="leftArrow">
            <a:avLst>
              <a:gd name="adj1" fmla="val 50000"/>
              <a:gd name="adj2" fmla="val 232601"/>
            </a:avLst>
          </a:prstGeom>
          <a:solidFill>
            <a:srgbClr val="00CC00"/>
          </a:solidFill>
          <a:ln w="127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8" name="AutoShape 23"/>
          <p:cNvSpPr>
            <a:spLocks noChangeArrowheads="1"/>
          </p:cNvSpPr>
          <p:nvPr/>
        </p:nvSpPr>
        <p:spPr bwMode="auto">
          <a:xfrm rot="12180000">
            <a:off x="5949950" y="1682750"/>
            <a:ext cx="2654300" cy="292100"/>
          </a:xfrm>
          <a:prstGeom prst="leftArrow">
            <a:avLst>
              <a:gd name="adj1" fmla="val 50000"/>
              <a:gd name="adj2" fmla="val 232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29" name="AutoShape 24"/>
          <p:cNvSpPr>
            <a:spLocks noChangeArrowheads="1"/>
          </p:cNvSpPr>
          <p:nvPr/>
        </p:nvSpPr>
        <p:spPr bwMode="auto">
          <a:xfrm rot="12180000">
            <a:off x="1225550" y="5035550"/>
            <a:ext cx="2654300" cy="292100"/>
          </a:xfrm>
          <a:prstGeom prst="leftArrow">
            <a:avLst>
              <a:gd name="adj1" fmla="val 50000"/>
              <a:gd name="adj2" fmla="val 232601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0" name="AutoShape 25"/>
          <p:cNvSpPr>
            <a:spLocks noChangeArrowheads="1"/>
          </p:cNvSpPr>
          <p:nvPr/>
        </p:nvSpPr>
        <p:spPr bwMode="auto">
          <a:xfrm rot="9240000">
            <a:off x="5568950" y="5187950"/>
            <a:ext cx="2654300" cy="292100"/>
          </a:xfrm>
          <a:prstGeom prst="leftArrow">
            <a:avLst>
              <a:gd name="adj1" fmla="val 50000"/>
              <a:gd name="adj2" fmla="val 232601"/>
            </a:avLst>
          </a:prstGeom>
          <a:solidFill>
            <a:srgbClr val="00CC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1" name="AutoShape 26"/>
          <p:cNvSpPr>
            <a:spLocks noChangeArrowheads="1"/>
          </p:cNvSpPr>
          <p:nvPr/>
        </p:nvSpPr>
        <p:spPr bwMode="auto">
          <a:xfrm rot="9240000">
            <a:off x="1113983" y="1606550"/>
            <a:ext cx="2654300" cy="292100"/>
          </a:xfrm>
          <a:prstGeom prst="leftArrow">
            <a:avLst>
              <a:gd name="adj1" fmla="val 50000"/>
              <a:gd name="adj2" fmla="val 232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2" name="AutoShape 27"/>
          <p:cNvSpPr>
            <a:spLocks noChangeArrowheads="1"/>
          </p:cNvSpPr>
          <p:nvPr/>
        </p:nvSpPr>
        <p:spPr bwMode="auto">
          <a:xfrm rot="20160000">
            <a:off x="1301750" y="1987550"/>
            <a:ext cx="2654300" cy="292100"/>
          </a:xfrm>
          <a:prstGeom prst="leftArrow">
            <a:avLst>
              <a:gd name="adj1" fmla="val 50000"/>
              <a:gd name="adj2" fmla="val 232601"/>
            </a:avLst>
          </a:prstGeom>
          <a:solidFill>
            <a:srgbClr val="00CC00"/>
          </a:solidFill>
          <a:ln w="12700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 rot="20160000">
            <a:off x="5797550" y="5568950"/>
            <a:ext cx="2654300" cy="292100"/>
          </a:xfrm>
          <a:prstGeom prst="leftArrow">
            <a:avLst>
              <a:gd name="adj1" fmla="val 50000"/>
              <a:gd name="adj2" fmla="val 232601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  <p:sp>
        <p:nvSpPr>
          <p:cNvPr id="34" name="Rectangle 29"/>
          <p:cNvSpPr>
            <a:spLocks noChangeArrowheads="1"/>
          </p:cNvSpPr>
          <p:nvPr/>
        </p:nvSpPr>
        <p:spPr bwMode="auto">
          <a:xfrm>
            <a:off x="533400" y="4267200"/>
            <a:ext cx="650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Book Antiqua" pitchFamily="18" charset="0"/>
              </a:rPr>
              <a:t>家庭</a:t>
            </a:r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>
            <a:off x="4022725" y="4243388"/>
            <a:ext cx="650875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Book Antiqua" pitchFamily="18" charset="0"/>
              </a:rPr>
              <a:t>政府</a:t>
            </a:r>
          </a:p>
        </p:txBody>
      </p:sp>
      <p:sp>
        <p:nvSpPr>
          <p:cNvPr id="36" name="Rectangle 31"/>
          <p:cNvSpPr>
            <a:spLocks noChangeArrowheads="1"/>
          </p:cNvSpPr>
          <p:nvPr/>
        </p:nvSpPr>
        <p:spPr bwMode="auto">
          <a:xfrm>
            <a:off x="7848600" y="4343400"/>
            <a:ext cx="6508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sz="1800" b="1">
                <a:solidFill>
                  <a:srgbClr val="000000"/>
                </a:solidFill>
                <a:latin typeface="Book Antiqua" pitchFamily="18" charset="0"/>
              </a:rPr>
              <a:t>企业</a:t>
            </a:r>
          </a:p>
        </p:txBody>
      </p:sp>
      <p:sp>
        <p:nvSpPr>
          <p:cNvPr id="37" name="Rectangle 32"/>
          <p:cNvSpPr>
            <a:spLocks noChangeArrowheads="1"/>
          </p:cNvSpPr>
          <p:nvPr/>
        </p:nvSpPr>
        <p:spPr bwMode="auto">
          <a:xfrm>
            <a:off x="212725" y="569912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zh-CN" alt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77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4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西方经济学的两重性</a:t>
            </a:r>
            <a:endParaRPr lang="zh-CN" altLang="en-US" sz="4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276872"/>
            <a:ext cx="7772400" cy="356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719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375DF62-9E99-4FA7-8B52-6C8287CC816C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7651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A3F1F8-237B-4453-9E12-BA9987A80B75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algn="ctr" eaLnBrk="1" hangingPunct="1"/>
            <a:r>
              <a:rPr lang="zh-CN" altLang="en-US" sz="4800" b="1" dirty="0" smtClean="0">
                <a:solidFill>
                  <a:schemeClr val="hlink"/>
                </a:solidFill>
              </a:rPr>
              <a:t>实证经济学和规范经济学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989138"/>
            <a:ext cx="7315200" cy="411480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实证经济学</a:t>
            </a:r>
          </a:p>
          <a:p>
            <a:pPr eaLnBrk="1" hangingPunct="1"/>
            <a:r>
              <a:rPr lang="zh-CN" altLang="en-US" sz="2800" b="1" smtClean="0"/>
              <a:t>在一定的假定前提下分析和预测行为后果的一种方法，力求说明是什么。</a:t>
            </a:r>
          </a:p>
          <a:p>
            <a:pPr eaLnBrk="1" hangingPunct="1"/>
            <a:r>
              <a:rPr lang="zh-CN" altLang="en-US" sz="2800" b="1" smtClean="0"/>
              <a:t>具有客观性， 结论可以被检验，具有自然科学的性质。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sz="2400" b="1" smtClean="0"/>
              <a:t>   例如： 粮食提价引起粮食增产还是减产？</a:t>
            </a:r>
            <a:endParaRPr lang="zh-CN" altLang="en-US" b="1" smtClean="0"/>
          </a:p>
        </p:txBody>
      </p:sp>
      <p:sp>
        <p:nvSpPr>
          <p:cNvPr id="2765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702875"/>
      </p:ext>
    </p:extLst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b="1" smtClean="0"/>
              <a:t>四、学会经济学家的思维方式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057400"/>
            <a:ext cx="7772400" cy="4114800"/>
          </a:xfrm>
        </p:spPr>
        <p:txBody>
          <a:bodyPr/>
          <a:lstStyle/>
          <a:p>
            <a:pPr eaLnBrk="1" hangingPunct="1"/>
            <a:r>
              <a:rPr lang="zh-CN" altLang="en-US" sz="3600" b="1" smtClean="0"/>
              <a:t>作为</a:t>
            </a:r>
            <a:r>
              <a:rPr lang="zh-CN" altLang="en-US" sz="3600" b="1" smtClean="0">
                <a:solidFill>
                  <a:schemeClr val="hlink"/>
                </a:solidFill>
              </a:rPr>
              <a:t>科学家</a:t>
            </a:r>
            <a:r>
              <a:rPr lang="zh-CN" altLang="en-US" sz="3600" b="1" smtClean="0"/>
              <a:t>的经济学家</a:t>
            </a:r>
          </a:p>
          <a:p>
            <a:pPr eaLnBrk="1" hangingPunct="1"/>
            <a:r>
              <a:rPr lang="zh-CN" altLang="en-US" sz="3600" b="1" smtClean="0"/>
              <a:t>实证表述</a:t>
            </a:r>
          </a:p>
          <a:p>
            <a:pPr eaLnBrk="1" hangingPunct="1"/>
            <a:r>
              <a:rPr lang="zh-CN" altLang="en-US" sz="3600" b="1" smtClean="0"/>
              <a:t>必要假设</a:t>
            </a:r>
          </a:p>
          <a:p>
            <a:pPr eaLnBrk="1" hangingPunct="1"/>
            <a:r>
              <a:rPr lang="zh-CN" altLang="en-US" sz="3600" b="1" smtClean="0"/>
              <a:t>利用</a:t>
            </a:r>
            <a:r>
              <a:rPr lang="zh-CN" altLang="en-US" sz="3600" b="1" smtClean="0">
                <a:solidFill>
                  <a:srgbClr val="0033CC"/>
                </a:solidFill>
              </a:rPr>
              <a:t>模型</a:t>
            </a:r>
          </a:p>
          <a:p>
            <a:pPr lvl="1" eaLnBrk="1" hangingPunct="1">
              <a:buFont typeface="Wingdings" pitchFamily="2" charset="2"/>
              <a:buNone/>
            </a:pPr>
            <a:endParaRPr lang="zh-CN" altLang="en-US" b="1" smtClean="0"/>
          </a:p>
        </p:txBody>
      </p:sp>
      <p:sp>
        <p:nvSpPr>
          <p:cNvPr id="2458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59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9BFA5BC-A173-4891-8D8C-9CBA8233E551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51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8F1D771-159B-4680-A5A8-44BF2340F41A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410575" cy="1143000"/>
          </a:xfrm>
        </p:spPr>
        <p:txBody>
          <a:bodyPr lIns="92075" tIns="46038" rIns="92075" bIns="46038" anchor="ctr"/>
          <a:lstStyle/>
          <a:p>
            <a:pPr algn="just" eaLnBrk="1" hangingPunct="1"/>
            <a:r>
              <a:rPr lang="zh-CN" altLang="en-US" smtClean="0">
                <a:latin typeface="黑体" pitchFamily="49" charset="-122"/>
                <a:ea typeface="黑体" pitchFamily="49" charset="-122"/>
              </a:rPr>
              <a:t>     第一讲</a:t>
            </a:r>
            <a:r>
              <a:rPr lang="zh-CN" altLang="en-US" smtClean="0"/>
              <a:t>    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导</a:t>
            </a:r>
            <a:r>
              <a:rPr lang="zh-CN" altLang="en-US" smtClean="0"/>
              <a:t>      </a:t>
            </a:r>
            <a:r>
              <a:rPr lang="zh-CN" altLang="en-US" smtClean="0">
                <a:latin typeface="黑体" pitchFamily="49" charset="-122"/>
                <a:ea typeface="黑体" pitchFamily="49" charset="-122"/>
              </a:rPr>
              <a:t>论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1844824"/>
            <a:ext cx="7772400" cy="4248050"/>
          </a:xfrm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4400" b="1" dirty="0" smtClean="0">
                <a:solidFill>
                  <a:schemeClr val="hlink"/>
                </a:solidFill>
              </a:rPr>
              <a:t>为什么要学经济学？</a:t>
            </a:r>
            <a:endParaRPr lang="en-US" altLang="zh-CN" sz="1600" dirty="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 smtClean="0"/>
              <a:t>关乎生死：布基纳法索，英国</a:t>
            </a:r>
            <a:endParaRPr lang="en-US" altLang="zh-CN" b="1" dirty="0" smtClean="0"/>
          </a:p>
          <a:p>
            <a:pPr eaLnBrk="1" hangingPunct="1">
              <a:lnSpc>
                <a:spcPct val="90000"/>
              </a:lnSpc>
            </a:pPr>
            <a:r>
              <a:rPr lang="zh-CN" altLang="en-US" b="1" dirty="0" smtClean="0"/>
              <a:t>关乎个人幸福：萨缪尔森提出了著名的幸福公式</a:t>
            </a:r>
            <a:r>
              <a:rPr lang="en-US" altLang="zh-CN" b="1" dirty="0" smtClean="0"/>
              <a:t>    </a:t>
            </a:r>
            <a:r>
              <a:rPr lang="zh-CN" altLang="en-US" b="1" dirty="0" smtClean="0">
                <a:solidFill>
                  <a:srgbClr val="FF0000"/>
                </a:solidFill>
              </a:rPr>
              <a:t>幸福</a:t>
            </a:r>
            <a:r>
              <a:rPr lang="en-US" altLang="zh-CN" b="1" dirty="0" smtClean="0">
                <a:solidFill>
                  <a:srgbClr val="FF0000"/>
                </a:solidFill>
              </a:rPr>
              <a:t>=</a:t>
            </a:r>
            <a:r>
              <a:rPr lang="zh-CN" altLang="en-US" b="1" dirty="0" smtClean="0">
                <a:solidFill>
                  <a:srgbClr val="FF0000"/>
                </a:solidFill>
              </a:rPr>
              <a:t>效用</a:t>
            </a:r>
            <a:r>
              <a:rPr lang="en-US" altLang="zh-CN" b="1" dirty="0" smtClean="0">
                <a:solidFill>
                  <a:srgbClr val="FF0000"/>
                </a:solidFill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</a:rPr>
              <a:t>欲望</a:t>
            </a:r>
            <a:endParaRPr lang="en-US" altLang="zh-CN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zh-CN" altLang="en-US" b="1" dirty="0" smtClean="0"/>
              <a:t>关乎社会发展</a:t>
            </a:r>
            <a:endParaRPr lang="en-US" altLang="zh-CN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各国领导人：制定经济政策</a:t>
            </a:r>
            <a:endParaRPr lang="en-US" altLang="zh-CN" b="1" dirty="0" smtClean="0"/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zh-CN" b="1" dirty="0"/>
              <a:t> </a:t>
            </a:r>
            <a:r>
              <a:rPr lang="en-US" altLang="zh-CN" b="1" dirty="0" smtClean="0"/>
              <a:t>    </a:t>
            </a:r>
            <a:r>
              <a:rPr lang="zh-CN" altLang="en-US" b="1" dirty="0" smtClean="0"/>
              <a:t>企业：如何安排生产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 smtClean="0"/>
              <a:t>     个人：如何权衡利弊</a:t>
            </a:r>
          </a:p>
        </p:txBody>
      </p:sp>
      <p:sp>
        <p:nvSpPr>
          <p:cNvPr id="512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237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1EF3893-05AE-4D3B-97F7-E58A1251C60E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8675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C6B7E1-A026-40E8-868C-E22AD154A368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algn="ctr" eaLnBrk="1" hangingPunct="1"/>
            <a:r>
              <a:rPr lang="zh-CN" altLang="en-US" sz="4800" b="1" dirty="0" smtClean="0">
                <a:solidFill>
                  <a:schemeClr val="hlink"/>
                </a:solidFill>
              </a:rPr>
              <a:t>实证经济学和规范经济学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315200" cy="4114800"/>
          </a:xfrm>
        </p:spPr>
        <p:txBody>
          <a:bodyPr lIns="92075" tIns="46038" rIns="92075" bIns="46038"/>
          <a:lstStyle/>
          <a:p>
            <a:pPr eaLnBrk="1" hangingPunct="1">
              <a:buFont typeface="Wingdings" pitchFamily="2" charset="2"/>
              <a:buNone/>
            </a:pPr>
            <a:r>
              <a:rPr lang="zh-CN" altLang="en-US" b="1" smtClean="0">
                <a:solidFill>
                  <a:srgbClr val="0033CC"/>
                </a:solidFill>
              </a:rPr>
              <a:t>规范经济学</a:t>
            </a:r>
            <a:r>
              <a:rPr lang="zh-CN" altLang="en-US" smtClean="0"/>
              <a:t> </a:t>
            </a:r>
          </a:p>
          <a:p>
            <a:pPr eaLnBrk="1" hangingPunct="1"/>
            <a:r>
              <a:rPr lang="zh-CN" altLang="en-US" sz="2800" b="1" smtClean="0"/>
              <a:t>以一定的价值判断为前提，提出行为标准， </a:t>
            </a:r>
          </a:p>
          <a:p>
            <a:pPr eaLnBrk="1" hangingPunct="1"/>
            <a:r>
              <a:rPr lang="zh-CN" altLang="en-US" sz="2800" b="1" smtClean="0"/>
              <a:t>探索符合行为标准的理论和政策，力求回答应当是什么 。 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zh-CN" altLang="en-US" b="1" smtClean="0"/>
              <a:t>例如： 垄断是否应当限制？</a:t>
            </a:r>
            <a:r>
              <a:rPr lang="zh-CN" altLang="en-US" sz="2400" b="1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smtClean="0"/>
              <a:t>               通货膨胀好还是不好？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sz="2800" b="1" smtClean="0"/>
              <a:t>               应当不应当收所得税？</a:t>
            </a:r>
          </a:p>
        </p:txBody>
      </p:sp>
      <p:sp>
        <p:nvSpPr>
          <p:cNvPr id="2867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255855"/>
      </p:ext>
    </p:extLst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sz="4800" b="1" smtClean="0"/>
              <a:t>学会经济学家的思维方式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sz="3600" b="1" smtClean="0"/>
              <a:t>作为</a:t>
            </a:r>
            <a:r>
              <a:rPr lang="zh-CN" altLang="en-US" sz="3600" b="1" smtClean="0">
                <a:solidFill>
                  <a:schemeClr val="hlink"/>
                </a:solidFill>
              </a:rPr>
              <a:t>决策者</a:t>
            </a:r>
            <a:r>
              <a:rPr lang="zh-CN" altLang="en-US" sz="3600" b="1" smtClean="0"/>
              <a:t>的经济学家</a:t>
            </a:r>
          </a:p>
          <a:p>
            <a:pPr eaLnBrk="1" hangingPunct="1"/>
            <a:r>
              <a:rPr lang="zh-CN" altLang="en-US" sz="3600" b="1" smtClean="0"/>
              <a:t>规范表述</a:t>
            </a:r>
          </a:p>
          <a:p>
            <a:pPr eaLnBrk="1" hangingPunct="1"/>
            <a:r>
              <a:rPr lang="zh-CN" altLang="en-US" sz="3600" b="1" smtClean="0"/>
              <a:t>多种</a:t>
            </a:r>
            <a:r>
              <a:rPr lang="zh-CN" altLang="en-US" sz="3600" b="1" smtClean="0">
                <a:solidFill>
                  <a:srgbClr val="0033CC"/>
                </a:solidFill>
              </a:rPr>
              <a:t>政策建议</a:t>
            </a:r>
            <a:r>
              <a:rPr lang="zh-CN" altLang="en-US" sz="3600" b="1" smtClean="0"/>
              <a:t>可供选择</a:t>
            </a:r>
          </a:p>
          <a:p>
            <a:pPr lvl="1" eaLnBrk="1" hangingPunct="1">
              <a:buFont typeface="Wingdings" pitchFamily="2" charset="2"/>
              <a:buNone/>
            </a:pPr>
            <a:endParaRPr lang="zh-CN" altLang="en-US" sz="3600" b="1" smtClean="0"/>
          </a:p>
        </p:txBody>
      </p:sp>
      <p:sp>
        <p:nvSpPr>
          <p:cNvPr id="25604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C26C471-FBB5-450C-AF46-6C170C0DDA9A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9699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44CC119-199D-4075-A6D0-79EAC6CA9288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algn="ctr" eaLnBrk="1" hangingPunct="1"/>
            <a:r>
              <a:rPr lang="zh-CN" altLang="en-US" sz="4800" b="1" dirty="0" smtClean="0">
                <a:solidFill>
                  <a:schemeClr val="hlink"/>
                </a:solidFill>
              </a:rPr>
              <a:t>实证经济学和规范经济学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 lIns="92075" tIns="46038" rIns="92075" bIns="46038"/>
          <a:lstStyle/>
          <a:p>
            <a:pPr eaLnBrk="1" hangingPunct="1"/>
            <a:r>
              <a:rPr lang="zh-CN" altLang="en-US" b="1" smtClean="0"/>
              <a:t>规范经济学的问题涉及到一个道德标准， 显然不同的人有不同的答案。</a:t>
            </a:r>
          </a:p>
          <a:p>
            <a:pPr eaLnBrk="1" hangingPunct="1"/>
            <a:r>
              <a:rPr lang="zh-CN" altLang="en-US" b="1" smtClean="0"/>
              <a:t>通常有将西方经济学看作实证经济学，政治经济学看作规范经济学的说法。</a:t>
            </a:r>
          </a:p>
          <a:p>
            <a:pPr eaLnBrk="1" hangingPunct="1"/>
            <a:r>
              <a:rPr lang="zh-CN" altLang="en-US" b="1" smtClean="0"/>
              <a:t>两者之间不可能截然分开，互相联系，互相支持。</a:t>
            </a:r>
          </a:p>
        </p:txBody>
      </p:sp>
      <p:sp>
        <p:nvSpPr>
          <p:cNvPr id="2970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35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62D592-664A-4EBE-873F-925074A0809C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0723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8E4E387-0028-498C-8573-090083D85A9B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algn="ctr" eaLnBrk="1" hangingPunct="1"/>
            <a:r>
              <a:rPr lang="zh-CN" altLang="en-US" sz="4800" b="1" dirty="0" smtClean="0">
                <a:solidFill>
                  <a:schemeClr val="hlink"/>
                </a:solidFill>
              </a:rPr>
              <a:t>实证经济学和规范经济学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86000"/>
            <a:ext cx="7772400" cy="3375025"/>
          </a:xfrm>
        </p:spPr>
        <p:txBody>
          <a:bodyPr lIns="92075" tIns="46038" rIns="92075" bIns="46038"/>
          <a:lstStyle/>
          <a:p>
            <a:pPr eaLnBrk="1" hangingPunct="1"/>
            <a:r>
              <a:rPr lang="zh-CN" altLang="en-US" b="1" dirty="0" smtClean="0"/>
              <a:t>规范经济学指导实证经济学的研究，实证后面都有规范问题，都有道德标准的问题，实证研究离不开规范</a:t>
            </a:r>
          </a:p>
          <a:p>
            <a:pPr eaLnBrk="1" hangingPunct="1"/>
            <a:r>
              <a:rPr lang="zh-CN" altLang="en-US" b="1" dirty="0" smtClean="0"/>
              <a:t>实证研究又给规范问题的研究提供了有力的支持，实证分析的结果使规范研究具有说服力   </a:t>
            </a:r>
          </a:p>
        </p:txBody>
      </p:sp>
      <p:sp>
        <p:nvSpPr>
          <p:cNvPr id="30726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73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小测试</a:t>
            </a:r>
            <a:r>
              <a:rPr lang="en-US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下列</a:t>
            </a:r>
            <a:r>
              <a:rPr lang="zh-CN" altLang="zh-CN" sz="3600" dirty="0">
                <a:latin typeface="黑体" panose="02010609060101010101" pitchFamily="49" charset="-122"/>
                <a:ea typeface="黑体" panose="02010609060101010101" pitchFamily="49" charset="-122"/>
              </a:rPr>
              <a:t>哪一项属于规范</a:t>
            </a:r>
            <a:r>
              <a:rPr lang="zh-CN" altLang="zh-CN" sz="36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分析</a:t>
            </a:r>
            <a:endParaRPr lang="zh-CN" altLang="en-US" sz="3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2688" y="2017713"/>
            <a:ext cx="7772400" cy="342751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800" dirty="0" smtClean="0"/>
              <a:t>A</a:t>
            </a:r>
            <a:r>
              <a:rPr lang="en-US" altLang="zh-CN" sz="2800" dirty="0"/>
              <a:t>.</a:t>
            </a:r>
            <a:r>
              <a:rPr lang="zh-CN" altLang="zh-CN" sz="2800" dirty="0"/>
              <a:t>从去年开始，持续下降的物价开始回升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B.</a:t>
            </a:r>
            <a:r>
              <a:rPr lang="zh-CN" altLang="zh-CN" sz="2800" dirty="0"/>
              <a:t>个人所得税征收起点太低，不利于公平原则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C.2000</a:t>
            </a:r>
            <a:r>
              <a:rPr lang="zh-CN" altLang="zh-CN" sz="2800" dirty="0"/>
              <a:t>年货币当局连续降息，以拉动经济增长</a:t>
            </a:r>
          </a:p>
          <a:p>
            <a:pPr>
              <a:lnSpc>
                <a:spcPct val="150000"/>
              </a:lnSpc>
            </a:pPr>
            <a:r>
              <a:rPr lang="en-US" altLang="zh-CN" sz="2800" dirty="0"/>
              <a:t>D.</a:t>
            </a:r>
            <a:r>
              <a:rPr lang="zh-CN" altLang="zh-CN" sz="2800" dirty="0"/>
              <a:t>在短短的五年内，政府的财政支出扩大了</a:t>
            </a:r>
            <a:r>
              <a:rPr lang="zh-CN" altLang="zh-CN" sz="2800" dirty="0" smtClean="0"/>
              <a:t>一倍</a:t>
            </a:r>
            <a:endParaRPr lang="zh-CN" altLang="zh-CN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236296" y="5706834"/>
            <a:ext cx="6480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478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50938" y="617538"/>
            <a:ext cx="7793037" cy="982662"/>
          </a:xfrm>
        </p:spPr>
        <p:txBody>
          <a:bodyPr/>
          <a:lstStyle/>
          <a:p>
            <a:pPr algn="ctr" eaLnBrk="1" hangingPunct="1"/>
            <a:r>
              <a:rPr lang="zh-CN" altLang="en-US" sz="4800" b="1" dirty="0" smtClean="0"/>
              <a:t>六、经济学简史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990099"/>
                </a:solidFill>
              </a:rPr>
              <a:t>重农主义</a:t>
            </a:r>
          </a:p>
          <a:p>
            <a:pPr eaLnBrk="1" hangingPunct="1"/>
            <a:r>
              <a:rPr lang="zh-CN" altLang="en-US" b="1" dirty="0" smtClean="0">
                <a:solidFill>
                  <a:srgbClr val="990099"/>
                </a:solidFill>
              </a:rPr>
              <a:t>重商主义</a:t>
            </a:r>
          </a:p>
          <a:p>
            <a:pPr eaLnBrk="1" hangingPunct="1"/>
            <a:r>
              <a:rPr lang="zh-CN" altLang="en-US" b="1" dirty="0" smtClean="0">
                <a:solidFill>
                  <a:srgbClr val="990099"/>
                </a:solidFill>
              </a:rPr>
              <a:t>古典经济学</a:t>
            </a:r>
            <a:endParaRPr lang="zh-CN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zh-CN" altLang="en-US" b="1" dirty="0" smtClean="0">
                <a:solidFill>
                  <a:srgbClr val="990099"/>
                </a:solidFill>
              </a:rPr>
              <a:t>新古典经济学</a:t>
            </a:r>
            <a:r>
              <a:rPr lang="zh-CN" altLang="en-US" sz="2800" b="1" dirty="0" smtClean="0">
                <a:solidFill>
                  <a:schemeClr val="tx2"/>
                </a:solidFill>
              </a:rPr>
              <a:t>（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边际学派，马克思经济学</a:t>
            </a:r>
            <a:r>
              <a:rPr lang="zh-CN" altLang="en-US" sz="2800" b="1" dirty="0" smtClean="0">
                <a:solidFill>
                  <a:schemeClr val="tx2"/>
                </a:solidFill>
              </a:rPr>
              <a:t>）</a:t>
            </a:r>
          </a:p>
          <a:p>
            <a:pPr eaLnBrk="1" hangingPunct="1"/>
            <a:r>
              <a:rPr lang="zh-CN" altLang="en-US" b="1" dirty="0" smtClean="0">
                <a:solidFill>
                  <a:srgbClr val="0033CC"/>
                </a:solidFill>
              </a:rPr>
              <a:t>凯恩斯主义（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社会主义经济）</a:t>
            </a:r>
          </a:p>
          <a:p>
            <a:pPr eaLnBrk="1" hangingPunct="1"/>
            <a:r>
              <a:rPr lang="zh-CN" altLang="en-US" b="1" dirty="0" smtClean="0">
                <a:solidFill>
                  <a:srgbClr val="990099"/>
                </a:solidFill>
              </a:rPr>
              <a:t>新古典综合学派</a:t>
            </a:r>
            <a:r>
              <a:rPr lang="zh-CN" altLang="en-US" sz="2800" b="1" dirty="0" smtClean="0">
                <a:solidFill>
                  <a:srgbClr val="0033CC"/>
                </a:solidFill>
              </a:rPr>
              <a:t>（货币学派，供给学派，新制度学派，新自由主义）</a:t>
            </a:r>
          </a:p>
        </p:txBody>
      </p:sp>
      <p:sp>
        <p:nvSpPr>
          <p:cNvPr id="47108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47109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FC58C36-07FC-4E59-8211-3BB6116BC645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47110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2594B6-3E32-48CA-87B6-4EF5805AF611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4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zh-CN" altLang="en-US" b="1" smtClean="0"/>
              <a:t>基本经济学概念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7772400" cy="4151313"/>
          </a:xfrm>
        </p:spPr>
        <p:txBody>
          <a:bodyPr/>
          <a:lstStyle/>
          <a:p>
            <a:pPr eaLnBrk="1" hangingPunct="1"/>
            <a:r>
              <a:rPr lang="zh-CN" altLang="en-US" b="1" smtClean="0">
                <a:solidFill>
                  <a:srgbClr val="0033CC"/>
                </a:solidFill>
              </a:rPr>
              <a:t>稀缺性、效率与公平、机会成本、边际变动、比较优势</a:t>
            </a:r>
          </a:p>
          <a:p>
            <a:pPr eaLnBrk="1" hangingPunct="1"/>
            <a:r>
              <a:rPr lang="zh-CN" altLang="en-US" b="1" smtClean="0">
                <a:solidFill>
                  <a:srgbClr val="0033CC"/>
                </a:solidFill>
              </a:rPr>
              <a:t>市场经济、价格机制、资源配置、市场失灵、外部性、公共物品</a:t>
            </a:r>
          </a:p>
          <a:p>
            <a:pPr eaLnBrk="1" hangingPunct="1"/>
            <a:r>
              <a:rPr lang="zh-CN" altLang="en-US" b="1" smtClean="0">
                <a:solidFill>
                  <a:srgbClr val="0033CC"/>
                </a:solidFill>
              </a:rPr>
              <a:t>生产率、生产要素、收益递减规律</a:t>
            </a:r>
          </a:p>
          <a:p>
            <a:pPr eaLnBrk="1" hangingPunct="1"/>
            <a:r>
              <a:rPr lang="zh-CN" altLang="en-US" b="1" smtClean="0">
                <a:solidFill>
                  <a:srgbClr val="0033CC"/>
                </a:solidFill>
              </a:rPr>
              <a:t>通货膨胀、失业、菲利普斯曲线</a:t>
            </a:r>
            <a:endParaRPr lang="zh-CN" altLang="en-US" smtClean="0"/>
          </a:p>
        </p:txBody>
      </p:sp>
      <p:sp>
        <p:nvSpPr>
          <p:cNvPr id="4813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48133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0404552-9378-40AA-BC64-727DAD9771EA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4813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BD82948-B661-4DDB-9115-65DA52F65217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99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C55DF9-3CDC-4B16-989D-6F012C066751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6147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AC7F552-13A2-433C-97B6-EA687CCD2EF8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2075" tIns="46038" rIns="92075" bIns="46038" anchor="ctr"/>
          <a:lstStyle/>
          <a:p>
            <a:pPr eaLnBrk="1" hangingPunct="1"/>
            <a:r>
              <a:rPr lang="zh-CN" altLang="en-US" smtClean="0">
                <a:latin typeface="黑体" pitchFamily="49" charset="-122"/>
                <a:ea typeface="黑体" pitchFamily="49" charset="-122"/>
              </a:rPr>
              <a:t>  一、经济学的定义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2133600"/>
            <a:ext cx="7826375" cy="4248150"/>
          </a:xfrm>
        </p:spPr>
        <p:txBody>
          <a:bodyPr lIns="92075" tIns="46038" rIns="92075" bIns="46038"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4000" b="1" dirty="0" smtClean="0">
                <a:latin typeface="黑体" pitchFamily="49" charset="-122"/>
                <a:ea typeface="黑体" pitchFamily="49" charset="-122"/>
              </a:rPr>
              <a:t>1、经济的含义</a:t>
            </a:r>
            <a:endParaRPr lang="zh-CN" altLang="en-US" sz="4000" b="1" dirty="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folHlink"/>
                </a:solidFill>
              </a:rPr>
              <a:t>希腊语：</a:t>
            </a:r>
            <a:r>
              <a:rPr lang="zh-CN" altLang="en-US" b="1" dirty="0" smtClean="0">
                <a:solidFill>
                  <a:schemeClr val="hlink"/>
                </a:solidFill>
              </a:rPr>
              <a:t>   </a:t>
            </a:r>
            <a:r>
              <a:rPr lang="zh-CN" altLang="en-US" dirty="0" smtClean="0"/>
              <a:t>（</a:t>
            </a:r>
            <a:r>
              <a:rPr lang="en-US" altLang="zh-CN" dirty="0" err="1" smtClean="0"/>
              <a:t>oeconomicus</a:t>
            </a:r>
            <a:r>
              <a:rPr lang="zh-CN" altLang="en-US" dirty="0" smtClean="0"/>
              <a:t>）</a:t>
            </a:r>
            <a:r>
              <a:rPr lang="zh-CN" altLang="en-US" b="1" dirty="0" smtClean="0"/>
              <a:t>家政管理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folHlink"/>
                </a:solidFill>
              </a:rPr>
              <a:t>中国古代：</a:t>
            </a:r>
            <a:r>
              <a:rPr lang="zh-CN" altLang="en-US" b="1" dirty="0" smtClean="0"/>
              <a:t>经世济民的学说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 smtClean="0"/>
              <a:t>                 管理国家造福人民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 smtClean="0">
                <a:solidFill>
                  <a:schemeClr val="folHlink"/>
                </a:solidFill>
              </a:rPr>
              <a:t>每个社会都面临的问题：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1" dirty="0" smtClean="0"/>
              <a:t>      	资源的稀缺性（</a:t>
            </a:r>
            <a:r>
              <a:rPr lang="en-US" altLang="zh-CN" dirty="0" smtClean="0"/>
              <a:t>scarce</a:t>
            </a:r>
            <a:r>
              <a:rPr lang="zh-CN" altLang="en-US" b="1" dirty="0" smtClean="0"/>
              <a:t>），理智的选择问题（</a:t>
            </a:r>
            <a:r>
              <a:rPr lang="en-US" altLang="zh-CN" dirty="0" smtClean="0"/>
              <a:t>tradeoff</a:t>
            </a:r>
            <a:r>
              <a:rPr lang="zh-CN" altLang="en-US" dirty="0" smtClean="0"/>
              <a:t>），</a:t>
            </a:r>
            <a:r>
              <a:rPr lang="zh-CN" altLang="en-US" b="1" dirty="0" smtClean="0"/>
              <a:t>机会成本（</a:t>
            </a:r>
            <a:r>
              <a:rPr lang="en-US" altLang="zh-CN" dirty="0" smtClean="0"/>
              <a:t>opportunity cost</a:t>
            </a:r>
            <a:r>
              <a:rPr lang="zh-CN" altLang="en-US" b="1" dirty="0" smtClean="0"/>
              <a:t>）</a:t>
            </a:r>
            <a:endParaRPr lang="zh-CN" altLang="en-US" sz="2400" b="1" dirty="0" smtClean="0"/>
          </a:p>
        </p:txBody>
      </p:sp>
      <p:sp>
        <p:nvSpPr>
          <p:cNvPr id="6150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840115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3076485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75047"/>
            <a:ext cx="3175456" cy="431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1270337" y="692696"/>
            <a:ext cx="5054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钻石与水的悖论</a:t>
            </a:r>
            <a:endParaRPr lang="zh-CN" alt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9318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课堂小测试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分</a:t>
            </a: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187624" y="1988840"/>
            <a:ext cx="7772400" cy="3643535"/>
          </a:xfrm>
        </p:spPr>
        <p:txBody>
          <a:bodyPr/>
          <a:lstStyle/>
          <a:p>
            <a:r>
              <a:rPr lang="zh-CN" altLang="zh-CN" dirty="0" smtClean="0"/>
              <a:t>下列</a:t>
            </a:r>
            <a:r>
              <a:rPr lang="zh-CN" altLang="zh-CN" dirty="0"/>
              <a:t>物品中最有可能成为稀缺物品的是（ ）</a:t>
            </a:r>
          </a:p>
          <a:p>
            <a:r>
              <a:rPr lang="en-US" altLang="zh-CN" dirty="0"/>
              <a:t>A. </a:t>
            </a:r>
            <a:r>
              <a:rPr lang="zh-CN" altLang="zh-CN" dirty="0"/>
              <a:t>地中海的海水。</a:t>
            </a:r>
          </a:p>
          <a:p>
            <a:r>
              <a:rPr lang="en-US" altLang="zh-CN" dirty="0"/>
              <a:t>B. </a:t>
            </a:r>
            <a:r>
              <a:rPr lang="zh-CN" altLang="zh-CN" dirty="0"/>
              <a:t>加利福尼亚的阳光。</a:t>
            </a:r>
          </a:p>
          <a:p>
            <a:r>
              <a:rPr lang="en-US" altLang="zh-CN" dirty="0"/>
              <a:t>C. </a:t>
            </a:r>
            <a:r>
              <a:rPr lang="zh-CN" altLang="zh-CN" dirty="0"/>
              <a:t>运送到北京的海水。</a:t>
            </a:r>
          </a:p>
          <a:p>
            <a:r>
              <a:rPr lang="en-US" altLang="zh-CN" dirty="0"/>
              <a:t>D. </a:t>
            </a:r>
            <a:r>
              <a:rPr lang="zh-CN" altLang="zh-CN" dirty="0"/>
              <a:t>热带雨林的</a:t>
            </a:r>
            <a:r>
              <a:rPr lang="zh-CN" altLang="zh-CN" dirty="0" smtClean="0"/>
              <a:t>新鲜空气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5445224"/>
            <a:ext cx="6480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C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4437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50938" y="980728"/>
            <a:ext cx="7793037" cy="779810"/>
          </a:xfrm>
        </p:spPr>
        <p:txBody>
          <a:bodyPr/>
          <a:lstStyle/>
          <a:p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测试</a:t>
            </a:r>
            <a:r>
              <a:rPr lang="en-US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zh-CN" sz="28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世界上没有免费的午餐</a:t>
            </a:r>
            <a:r>
              <a:rPr lang="zh-CN" altLang="zh-CN" sz="2800" b="1" dirty="0">
                <a:latin typeface="黑体" panose="02010609060101010101" pitchFamily="49" charset="-122"/>
                <a:ea typeface="黑体" panose="02010609060101010101" pitchFamily="49" charset="-122"/>
              </a:rPr>
              <a:t>”在经济学上的寓意</a:t>
            </a:r>
            <a:r>
              <a:rPr lang="zh-CN" altLang="zh-CN" sz="28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11560" y="2420888"/>
            <a:ext cx="8343528" cy="3024336"/>
          </a:xfrm>
        </p:spPr>
        <p:txBody>
          <a:bodyPr/>
          <a:lstStyle/>
          <a:p>
            <a:r>
              <a:rPr lang="en-US" altLang="zh-CN" dirty="0" smtClean="0"/>
              <a:t>A</a:t>
            </a:r>
            <a:r>
              <a:rPr lang="en-US" altLang="zh-CN" dirty="0"/>
              <a:t>.</a:t>
            </a:r>
            <a:r>
              <a:rPr lang="zh-CN" altLang="zh-CN" dirty="0"/>
              <a:t>大多数资源是稀缺的，但有些并非如此。</a:t>
            </a:r>
          </a:p>
          <a:p>
            <a:r>
              <a:rPr lang="en-US" altLang="zh-CN" dirty="0"/>
              <a:t>B.</a:t>
            </a:r>
            <a:r>
              <a:rPr lang="zh-CN" altLang="zh-CN" dirty="0"/>
              <a:t>大多数行为都要付出代价，但有些并非如此</a:t>
            </a:r>
          </a:p>
          <a:p>
            <a:r>
              <a:rPr lang="en-US" altLang="zh-CN" dirty="0"/>
              <a:t>C.</a:t>
            </a:r>
            <a:r>
              <a:rPr lang="zh-CN" altLang="zh-CN" dirty="0"/>
              <a:t>去一家餐厅用餐必须付费</a:t>
            </a:r>
          </a:p>
          <a:p>
            <a:r>
              <a:rPr lang="en-US" altLang="zh-CN" dirty="0"/>
              <a:t>D.</a:t>
            </a:r>
            <a:r>
              <a:rPr lang="zh-CN" altLang="zh-CN" dirty="0"/>
              <a:t>任何选择都要付出</a:t>
            </a:r>
            <a:r>
              <a:rPr lang="zh-CN" altLang="zh-CN" dirty="0" smtClean="0"/>
              <a:t>代价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7236296" y="5706834"/>
            <a:ext cx="648072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smtClean="0"/>
              <a:t>D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4946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358716" y="620688"/>
            <a:ext cx="7793037" cy="1155278"/>
          </a:xfrm>
        </p:spPr>
        <p:txBody>
          <a:bodyPr/>
          <a:lstStyle/>
          <a:p>
            <a:pPr eaLnBrk="1" hangingPunct="1"/>
            <a:r>
              <a:rPr lang="zh-CN" altLang="en-US" sz="4800" b="1" dirty="0" smtClean="0">
                <a:solidFill>
                  <a:srgbClr val="3333CC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2、资源的稀缺性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27088" y="2349500"/>
            <a:ext cx="7772400" cy="3922713"/>
          </a:xfrm>
        </p:spPr>
        <p:txBody>
          <a:bodyPr/>
          <a:lstStyle/>
          <a:p>
            <a:pPr eaLnBrk="1" hangingPunct="1"/>
            <a:r>
              <a:rPr lang="zh-CN" altLang="en-US" b="1" dirty="0" smtClean="0"/>
              <a:t>人的欲望是无限的，但用来满足人类欲望的产品和生产这些产品的资源总是有限的。</a:t>
            </a:r>
          </a:p>
          <a:p>
            <a:pPr eaLnBrk="1" hangingPunct="1"/>
            <a:r>
              <a:rPr lang="zh-CN" altLang="en-US" b="1" dirty="0" smtClean="0"/>
              <a:t>人类欲望的增长比满足欲望手段的增长要快得多。</a:t>
            </a:r>
          </a:p>
          <a:p>
            <a:pPr eaLnBrk="1" hangingPunct="1"/>
            <a:r>
              <a:rPr lang="zh-CN" altLang="en-US" b="1" dirty="0" smtClean="0"/>
              <a:t>资源：自然资源，资本资源，</a:t>
            </a:r>
          </a:p>
          <a:p>
            <a:pPr eaLnBrk="1" hangingPunct="1">
              <a:buFont typeface="Wingdings" pitchFamily="2" charset="2"/>
              <a:buNone/>
            </a:pPr>
            <a:r>
              <a:rPr lang="zh-CN" altLang="en-US" b="1" dirty="0" smtClean="0"/>
              <a:t>              人力资源，信息资源。</a:t>
            </a:r>
          </a:p>
        </p:txBody>
      </p:sp>
      <p:sp>
        <p:nvSpPr>
          <p:cNvPr id="7172" name="页脚占位符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kumimoji="0" lang="zh-CN" altLang="en-US" sz="1400" smtClean="0">
                <a:solidFill>
                  <a:srgbClr val="000000"/>
                </a:solidFill>
              </a:rPr>
              <a:t>导论</a:t>
            </a:r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7173" name="日期占位符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92C1B55-3458-446E-83C8-3D953FEC0780}" type="datetime1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2020/2/27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  <p:sp>
        <p:nvSpPr>
          <p:cNvPr id="7174" name="灯片编号占位符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itchFamily="2" charset="2"/>
              <a:buChar char="n"/>
              <a:defRPr kumimoji="1" sz="28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kumimoji="1" sz="2000">
                <a:solidFill>
                  <a:schemeClr val="tx1"/>
                </a:solidFill>
                <a:latin typeface="Tahoma" pitchFamily="34" charset="0"/>
                <a:ea typeface="宋体" pitchFamily="2" charset="-122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A8814C-1C92-44B8-A1B6-EF9F9B5C3C6C}" type="slidenum">
              <a:rPr kumimoji="0" lang="zh-CN" altLang="en-US" sz="1400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kumimoji="0" lang="en-US" altLang="zh-CN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11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OOCVIDEO" val="85095"/>
  <p:tag name="MOOCFILETYPE" val="1"/>
</p:tagLst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聚合">
  <a:themeElements>
    <a:clrScheme name="聚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聚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Blends">
  <a:themeElements>
    <a:clrScheme name="Blends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en-US" altLang="zh-CN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1005</TotalTime>
  <Words>1988</Words>
  <Application>Microsoft Office PowerPoint</Application>
  <PresentationFormat>全屏显示(4:3)</PresentationFormat>
  <Paragraphs>332</Paragraphs>
  <Slides>46</Slides>
  <Notes>1</Notes>
  <HiddenSlides>0</HiddenSlides>
  <MMClips>0</MMClips>
  <ScaleCrop>false</ScaleCrop>
  <HeadingPairs>
    <vt:vector size="6" baseType="variant">
      <vt:variant>
        <vt:lpstr>主题</vt:lpstr>
      </vt:variant>
      <vt:variant>
        <vt:i4>5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46</vt:i4>
      </vt:variant>
    </vt:vector>
  </HeadingPairs>
  <TitlesOfParts>
    <vt:vector size="52" baseType="lpstr">
      <vt:lpstr>Office 主题</vt:lpstr>
      <vt:lpstr>Blends</vt:lpstr>
      <vt:lpstr>1_Blends</vt:lpstr>
      <vt:lpstr>聚合</vt:lpstr>
      <vt:lpstr>2_Blends</vt:lpstr>
      <vt:lpstr>ClipArt</vt:lpstr>
      <vt:lpstr> 微 观 经 济 学 </vt:lpstr>
      <vt:lpstr>教   材</vt:lpstr>
      <vt:lpstr>考核方式：</vt:lpstr>
      <vt:lpstr>     第一讲    导      论</vt:lpstr>
      <vt:lpstr>  一、经济学的定义</vt:lpstr>
      <vt:lpstr>PowerPoint 演示文稿</vt:lpstr>
      <vt:lpstr>课堂小测试1：2分</vt:lpstr>
      <vt:lpstr>测试2：“世界上没有免费的午餐”在经济学上的寓意是</vt:lpstr>
      <vt:lpstr>2、资源的稀缺性</vt:lpstr>
      <vt:lpstr>人类欲望与资源稀缺的矛盾</vt:lpstr>
      <vt:lpstr> 3、经济学定义 </vt:lpstr>
      <vt:lpstr>经济学定义</vt:lpstr>
      <vt:lpstr>PowerPoint 演示文稿</vt:lpstr>
      <vt:lpstr>测试3：从经济角度分析，资源配置问题说明的是</vt:lpstr>
      <vt:lpstr>  3、经济学的定义</vt:lpstr>
      <vt:lpstr>微观经济学和宏观经济学</vt:lpstr>
      <vt:lpstr>二、经济学研究对象                三大基本经济问题</vt:lpstr>
      <vt:lpstr> 微观经济学研究的问题</vt:lpstr>
      <vt:lpstr>小测试4：市场经济有这么一种情形：政府对经济有意识地干预，这种经济被称为</vt:lpstr>
      <vt:lpstr> 微观经济学研究对象</vt:lpstr>
      <vt:lpstr>微观经济学简介</vt:lpstr>
      <vt:lpstr>微观经济活动可分为四个环节</vt:lpstr>
      <vt:lpstr>宏观经济学研究对象</vt:lpstr>
      <vt:lpstr>政府面临的各种宏观经济问题</vt:lpstr>
      <vt:lpstr>宏观经济学研究的问题</vt:lpstr>
      <vt:lpstr>宏观经济学研究的问题</vt:lpstr>
      <vt:lpstr>三、经济学十大原理          Principles of  Microeconomics</vt:lpstr>
      <vt:lpstr>三、经济学十大原理          Principles of  Microeconomics</vt:lpstr>
      <vt:lpstr>经济学十大原理</vt:lpstr>
      <vt:lpstr>思考题2：边际的概念</vt:lpstr>
      <vt:lpstr>经济学十大原理</vt:lpstr>
      <vt:lpstr>经济学十大原理</vt:lpstr>
      <vt:lpstr>四、经济学家思维方式：</vt:lpstr>
      <vt:lpstr>经济学家提炼理论4步曲</vt:lpstr>
      <vt:lpstr>经济学家的工具箱</vt:lpstr>
      <vt:lpstr>PowerPoint 演示文稿</vt:lpstr>
      <vt:lpstr>西方经济学的两重性</vt:lpstr>
      <vt:lpstr>实证经济学和规范经济学</vt:lpstr>
      <vt:lpstr>四、学会经济学家的思维方式</vt:lpstr>
      <vt:lpstr>实证经济学和规范经济学</vt:lpstr>
      <vt:lpstr>学会经济学家的思维方式</vt:lpstr>
      <vt:lpstr>实证经济学和规范经济学</vt:lpstr>
      <vt:lpstr>实证经济学和规范经济学</vt:lpstr>
      <vt:lpstr>小测试5：下列哪一项属于规范分析</vt:lpstr>
      <vt:lpstr>六、经济学简史</vt:lpstr>
      <vt:lpstr>基本经济学概念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微 观 经 济 学 </dc:title>
  <dc:creator>董洁芳</dc:creator>
  <cp:lastModifiedBy>hp</cp:lastModifiedBy>
  <cp:revision>50</cp:revision>
  <dcterms:created xsi:type="dcterms:W3CDTF">2020-02-16T10:38:14Z</dcterms:created>
  <dcterms:modified xsi:type="dcterms:W3CDTF">2020-02-27T01:45:39Z</dcterms:modified>
</cp:coreProperties>
</file>